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0"/>
  </p:notesMasterIdLst>
  <p:sldIdLst>
    <p:sldId id="256" r:id="rId2"/>
    <p:sldId id="296" r:id="rId3"/>
    <p:sldId id="297" r:id="rId4"/>
    <p:sldId id="298" r:id="rId5"/>
    <p:sldId id="315" r:id="rId6"/>
    <p:sldId id="299" r:id="rId7"/>
    <p:sldId id="300" r:id="rId8"/>
    <p:sldId id="301" r:id="rId9"/>
    <p:sldId id="311" r:id="rId10"/>
    <p:sldId id="302" r:id="rId11"/>
    <p:sldId id="303" r:id="rId12"/>
    <p:sldId id="312" r:id="rId13"/>
    <p:sldId id="304" r:id="rId14"/>
    <p:sldId id="305" r:id="rId15"/>
    <p:sldId id="306" r:id="rId16"/>
    <p:sldId id="307" r:id="rId17"/>
    <p:sldId id="308" r:id="rId18"/>
    <p:sldId id="309" r:id="rId19"/>
    <p:sldId id="310" r:id="rId20"/>
    <p:sldId id="259" r:id="rId21"/>
    <p:sldId id="260" r:id="rId22"/>
    <p:sldId id="261" r:id="rId23"/>
    <p:sldId id="262" r:id="rId24"/>
    <p:sldId id="263" r:id="rId25"/>
    <p:sldId id="264" r:id="rId26"/>
    <p:sldId id="313" r:id="rId27"/>
    <p:sldId id="314" r:id="rId28"/>
    <p:sldId id="281" r:id="rId29"/>
  </p:sldIdLst>
  <p:sldSz cx="12192000" cy="6858000"/>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708C228-808B-58BE-A15D-D1CA0D45799D}" name="編集室" initials="編集室" userId="編集室" providerId="None"/>
  <p188:author id="{48F740D0-38B1-5E6A-D1F8-63FA4695A0F8}" name="shakaigaku sociology" initials="ss" userId="7618d260c3de9cb5" providerId="Windows Live"/>
  <p188:author id="{540F78D9-676E-5848-1EE5-8EB3DBAE0112}" name="事務局" initials="事務局" userId="事務局"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8" autoAdjust="0"/>
    <p:restoredTop sz="94660"/>
  </p:normalViewPr>
  <p:slideViewPr>
    <p:cSldViewPr snapToGrid="0">
      <p:cViewPr varScale="1">
        <p:scale>
          <a:sx n="57" d="100"/>
          <a:sy n="57" d="100"/>
        </p:scale>
        <p:origin x="6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8/10/relationships/authors" Target="author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E10FD7-C289-4379-8958-E70705696752}" type="doc">
      <dgm:prSet loTypeId="urn:microsoft.com/office/officeart/2005/8/layout/radial4" loCatId="relationship" qsTypeId="urn:microsoft.com/office/officeart/2005/8/quickstyle/simple1" qsCatId="simple" csTypeId="urn:microsoft.com/office/officeart/2005/8/colors/accent5_1" csCatId="accent5" phldr="1"/>
      <dgm:spPr/>
      <dgm:t>
        <a:bodyPr/>
        <a:lstStyle/>
        <a:p>
          <a:endParaRPr kumimoji="1" lang="ja-JP" altLang="en-US"/>
        </a:p>
      </dgm:t>
    </dgm:pt>
    <dgm:pt modelId="{AC2F99B9-544F-4DC8-A6B1-46AA7F1648FB}">
      <dgm:prSet phldrT="[テキスト]"/>
      <dgm:spPr/>
      <dgm:t>
        <a:bodyPr/>
        <a:lstStyle/>
        <a:p>
          <a:r>
            <a:rPr kumimoji="1" lang="ja-JP" altLang="en-US"/>
            <a:t>支援</a:t>
          </a:r>
        </a:p>
      </dgm:t>
    </dgm:pt>
    <dgm:pt modelId="{E26E30DE-01FF-4168-AE4D-5D54CF11CA53}" type="parTrans" cxnId="{1B5074C0-2777-4BC5-9E2C-C0013911B1DD}">
      <dgm:prSet/>
      <dgm:spPr/>
      <dgm:t>
        <a:bodyPr/>
        <a:lstStyle/>
        <a:p>
          <a:endParaRPr kumimoji="1" lang="ja-JP" altLang="en-US"/>
        </a:p>
      </dgm:t>
    </dgm:pt>
    <dgm:pt modelId="{F5C55C35-5519-4204-AD35-F5409EAFCCF2}" type="sibTrans" cxnId="{1B5074C0-2777-4BC5-9E2C-C0013911B1DD}">
      <dgm:prSet/>
      <dgm:spPr/>
      <dgm:t>
        <a:bodyPr/>
        <a:lstStyle/>
        <a:p>
          <a:endParaRPr kumimoji="1" lang="ja-JP" altLang="en-US"/>
        </a:p>
      </dgm:t>
    </dgm:pt>
    <dgm:pt modelId="{4D2BCCAF-E678-42C5-8CF7-0EAF41FFFF62}">
      <dgm:prSet phldrT="[テキスト]"/>
      <dgm:spPr/>
      <dgm:t>
        <a:bodyPr/>
        <a:lstStyle/>
        <a:p>
          <a:r>
            <a:rPr kumimoji="1" lang="ja-JP" altLang="en-US" dirty="0"/>
            <a:t>暴力性：パターナリズム</a:t>
          </a:r>
          <a:endParaRPr kumimoji="1" lang="en-US" altLang="ja-JP" dirty="0"/>
        </a:p>
        <a:p>
          <a:r>
            <a:rPr kumimoji="1" lang="ja-JP" altLang="en-US" dirty="0"/>
            <a:t>資本主義：契約主義、マネジメント</a:t>
          </a:r>
          <a:endParaRPr kumimoji="1" lang="en-US" altLang="ja-JP" dirty="0"/>
        </a:p>
      </dgm:t>
    </dgm:pt>
    <dgm:pt modelId="{81D82D80-D9CF-4DBC-BF92-DC7B3F42AEB0}" type="parTrans" cxnId="{BF0AC8FB-9905-4102-9D2F-183FD596EAF3}">
      <dgm:prSet/>
      <dgm:spPr/>
      <dgm:t>
        <a:bodyPr/>
        <a:lstStyle/>
        <a:p>
          <a:endParaRPr kumimoji="1" lang="ja-JP" altLang="en-US"/>
        </a:p>
      </dgm:t>
    </dgm:pt>
    <dgm:pt modelId="{E9861990-05EB-467A-8198-EA4A36640124}" type="sibTrans" cxnId="{BF0AC8FB-9905-4102-9D2F-183FD596EAF3}">
      <dgm:prSet/>
      <dgm:spPr/>
      <dgm:t>
        <a:bodyPr/>
        <a:lstStyle/>
        <a:p>
          <a:endParaRPr kumimoji="1" lang="ja-JP" altLang="en-US"/>
        </a:p>
      </dgm:t>
    </dgm:pt>
    <dgm:pt modelId="{2AB46058-3874-45DE-8487-036CB25CD42B}">
      <dgm:prSet phldrT="[テキスト]"/>
      <dgm:spPr/>
      <dgm:t>
        <a:bodyPr/>
        <a:lstStyle/>
        <a:p>
          <a:r>
            <a:rPr kumimoji="1" lang="ja-JP" altLang="en-US" dirty="0"/>
            <a:t>現代の人権意識：伴走型、当事者主権</a:t>
          </a:r>
        </a:p>
      </dgm:t>
    </dgm:pt>
    <dgm:pt modelId="{82E7AB0B-5FAF-4EC8-A862-E22736EEECA5}" type="parTrans" cxnId="{4E37D56B-F308-4BE9-9F83-B3DB67764C53}">
      <dgm:prSet/>
      <dgm:spPr/>
      <dgm:t>
        <a:bodyPr/>
        <a:lstStyle/>
        <a:p>
          <a:endParaRPr kumimoji="1" lang="ja-JP" altLang="en-US"/>
        </a:p>
      </dgm:t>
    </dgm:pt>
    <dgm:pt modelId="{711BAC82-2C79-49DD-8ED3-900DB55496E2}" type="sibTrans" cxnId="{4E37D56B-F308-4BE9-9F83-B3DB67764C53}">
      <dgm:prSet/>
      <dgm:spPr/>
      <dgm:t>
        <a:bodyPr/>
        <a:lstStyle/>
        <a:p>
          <a:endParaRPr kumimoji="1" lang="ja-JP" altLang="en-US"/>
        </a:p>
      </dgm:t>
    </dgm:pt>
    <dgm:pt modelId="{9F0E8482-E2DD-4C87-B9ED-3E7C88092D3D}" type="pres">
      <dgm:prSet presAssocID="{59E10FD7-C289-4379-8958-E70705696752}" presName="cycle" presStyleCnt="0">
        <dgm:presLayoutVars>
          <dgm:chMax val="1"/>
          <dgm:dir/>
          <dgm:animLvl val="ctr"/>
          <dgm:resizeHandles val="exact"/>
        </dgm:presLayoutVars>
      </dgm:prSet>
      <dgm:spPr/>
    </dgm:pt>
    <dgm:pt modelId="{0C71134E-6FB7-4C56-8949-055786F66A01}" type="pres">
      <dgm:prSet presAssocID="{AC2F99B9-544F-4DC8-A6B1-46AA7F1648FB}" presName="centerShape" presStyleLbl="node0" presStyleIdx="0" presStyleCnt="1"/>
      <dgm:spPr/>
    </dgm:pt>
    <dgm:pt modelId="{5742F8D0-D716-4122-B92A-D7DB3EF397D3}" type="pres">
      <dgm:prSet presAssocID="{81D82D80-D9CF-4DBC-BF92-DC7B3F42AEB0}" presName="parTrans" presStyleLbl="bgSibTrans2D1" presStyleIdx="0" presStyleCnt="2"/>
      <dgm:spPr/>
    </dgm:pt>
    <dgm:pt modelId="{7BB784B9-C442-4190-93C3-D4A921E50500}" type="pres">
      <dgm:prSet presAssocID="{4D2BCCAF-E678-42C5-8CF7-0EAF41FFFF62}" presName="node" presStyleLbl="node1" presStyleIdx="0" presStyleCnt="2" custScaleX="218397" custScaleY="55388">
        <dgm:presLayoutVars>
          <dgm:bulletEnabled val="1"/>
        </dgm:presLayoutVars>
      </dgm:prSet>
      <dgm:spPr/>
    </dgm:pt>
    <dgm:pt modelId="{BCC690E5-8A4F-470F-AFE2-12D1585C8B87}" type="pres">
      <dgm:prSet presAssocID="{82E7AB0B-5FAF-4EC8-A862-E22736EEECA5}" presName="parTrans" presStyleLbl="bgSibTrans2D1" presStyleIdx="1" presStyleCnt="2"/>
      <dgm:spPr/>
    </dgm:pt>
    <dgm:pt modelId="{CFCBA0DE-D51A-4AF7-BCE2-86112C1F3CC9}" type="pres">
      <dgm:prSet presAssocID="{2AB46058-3874-45DE-8487-036CB25CD42B}" presName="node" presStyleLbl="node1" presStyleIdx="1" presStyleCnt="2" custScaleX="240092" custScaleY="56704">
        <dgm:presLayoutVars>
          <dgm:bulletEnabled val="1"/>
        </dgm:presLayoutVars>
      </dgm:prSet>
      <dgm:spPr/>
    </dgm:pt>
  </dgm:ptLst>
  <dgm:cxnLst>
    <dgm:cxn modelId="{B8363706-A4EB-456E-A50A-43239302BF44}" type="presOf" srcId="{2AB46058-3874-45DE-8487-036CB25CD42B}" destId="{CFCBA0DE-D51A-4AF7-BCE2-86112C1F3CC9}" srcOrd="0" destOrd="0" presId="urn:microsoft.com/office/officeart/2005/8/layout/radial4"/>
    <dgm:cxn modelId="{C6AD1538-963D-4342-B754-F3011BA10932}" type="presOf" srcId="{4D2BCCAF-E678-42C5-8CF7-0EAF41FFFF62}" destId="{7BB784B9-C442-4190-93C3-D4A921E50500}" srcOrd="0" destOrd="0" presId="urn:microsoft.com/office/officeart/2005/8/layout/radial4"/>
    <dgm:cxn modelId="{E9BE5467-85F1-4284-80A0-182983CA624C}" type="presOf" srcId="{82E7AB0B-5FAF-4EC8-A862-E22736EEECA5}" destId="{BCC690E5-8A4F-470F-AFE2-12D1585C8B87}" srcOrd="0" destOrd="0" presId="urn:microsoft.com/office/officeart/2005/8/layout/radial4"/>
    <dgm:cxn modelId="{4E37D56B-F308-4BE9-9F83-B3DB67764C53}" srcId="{AC2F99B9-544F-4DC8-A6B1-46AA7F1648FB}" destId="{2AB46058-3874-45DE-8487-036CB25CD42B}" srcOrd="1" destOrd="0" parTransId="{82E7AB0B-5FAF-4EC8-A862-E22736EEECA5}" sibTransId="{711BAC82-2C79-49DD-8ED3-900DB55496E2}"/>
    <dgm:cxn modelId="{93A4AB8F-A296-423F-BF8C-A47BAACB98FD}" type="presOf" srcId="{59E10FD7-C289-4379-8958-E70705696752}" destId="{9F0E8482-E2DD-4C87-B9ED-3E7C88092D3D}" srcOrd="0" destOrd="0" presId="urn:microsoft.com/office/officeart/2005/8/layout/radial4"/>
    <dgm:cxn modelId="{55ED5EAE-5395-4977-A4F3-DD27B571CD1C}" type="presOf" srcId="{81D82D80-D9CF-4DBC-BF92-DC7B3F42AEB0}" destId="{5742F8D0-D716-4122-B92A-D7DB3EF397D3}" srcOrd="0" destOrd="0" presId="urn:microsoft.com/office/officeart/2005/8/layout/radial4"/>
    <dgm:cxn modelId="{C1E5FDB1-CFB2-4EF7-8E34-35C314C85564}" type="presOf" srcId="{AC2F99B9-544F-4DC8-A6B1-46AA7F1648FB}" destId="{0C71134E-6FB7-4C56-8949-055786F66A01}" srcOrd="0" destOrd="0" presId="urn:microsoft.com/office/officeart/2005/8/layout/radial4"/>
    <dgm:cxn modelId="{1B5074C0-2777-4BC5-9E2C-C0013911B1DD}" srcId="{59E10FD7-C289-4379-8958-E70705696752}" destId="{AC2F99B9-544F-4DC8-A6B1-46AA7F1648FB}" srcOrd="0" destOrd="0" parTransId="{E26E30DE-01FF-4168-AE4D-5D54CF11CA53}" sibTransId="{F5C55C35-5519-4204-AD35-F5409EAFCCF2}"/>
    <dgm:cxn modelId="{BF0AC8FB-9905-4102-9D2F-183FD596EAF3}" srcId="{AC2F99B9-544F-4DC8-A6B1-46AA7F1648FB}" destId="{4D2BCCAF-E678-42C5-8CF7-0EAF41FFFF62}" srcOrd="0" destOrd="0" parTransId="{81D82D80-D9CF-4DBC-BF92-DC7B3F42AEB0}" sibTransId="{E9861990-05EB-467A-8198-EA4A36640124}"/>
    <dgm:cxn modelId="{50FFFB90-7730-4A68-9214-3B6CA6CD4E0A}" type="presParOf" srcId="{9F0E8482-E2DD-4C87-B9ED-3E7C88092D3D}" destId="{0C71134E-6FB7-4C56-8949-055786F66A01}" srcOrd="0" destOrd="0" presId="urn:microsoft.com/office/officeart/2005/8/layout/radial4"/>
    <dgm:cxn modelId="{65C99623-BE80-41B1-A362-70509C97D256}" type="presParOf" srcId="{9F0E8482-E2DD-4C87-B9ED-3E7C88092D3D}" destId="{5742F8D0-D716-4122-B92A-D7DB3EF397D3}" srcOrd="1" destOrd="0" presId="urn:microsoft.com/office/officeart/2005/8/layout/radial4"/>
    <dgm:cxn modelId="{48C29FFE-3446-4CA6-A306-860EA5C9DFE5}" type="presParOf" srcId="{9F0E8482-E2DD-4C87-B9ED-3E7C88092D3D}" destId="{7BB784B9-C442-4190-93C3-D4A921E50500}" srcOrd="2" destOrd="0" presId="urn:microsoft.com/office/officeart/2005/8/layout/radial4"/>
    <dgm:cxn modelId="{E2D55805-BF3F-43DC-84CF-AFE1E82E0A72}" type="presParOf" srcId="{9F0E8482-E2DD-4C87-B9ED-3E7C88092D3D}" destId="{BCC690E5-8A4F-470F-AFE2-12D1585C8B87}" srcOrd="3" destOrd="0" presId="urn:microsoft.com/office/officeart/2005/8/layout/radial4"/>
    <dgm:cxn modelId="{EACF1C65-ACA8-4F5D-A7D8-E519F9567EAB}" type="presParOf" srcId="{9F0E8482-E2DD-4C87-B9ED-3E7C88092D3D}" destId="{CFCBA0DE-D51A-4AF7-BCE2-86112C1F3CC9}"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71134E-6FB7-4C56-8949-055786F66A01}">
      <dsp:nvSpPr>
        <dsp:cNvPr id="0" name=""/>
        <dsp:cNvSpPr/>
      </dsp:nvSpPr>
      <dsp:spPr>
        <a:xfrm>
          <a:off x="2046560" y="1359227"/>
          <a:ext cx="1981886" cy="1981886"/>
        </a:xfrm>
        <a:prstGeom prst="ellipse">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2311400">
            <a:lnSpc>
              <a:spcPct val="90000"/>
            </a:lnSpc>
            <a:spcBef>
              <a:spcPct val="0"/>
            </a:spcBef>
            <a:spcAft>
              <a:spcPct val="35000"/>
            </a:spcAft>
            <a:buNone/>
          </a:pPr>
          <a:r>
            <a:rPr kumimoji="1" lang="ja-JP" altLang="en-US" sz="5200" kern="1200"/>
            <a:t>支援</a:t>
          </a:r>
        </a:p>
      </dsp:txBody>
      <dsp:txXfrm>
        <a:off x="2336800" y="1649467"/>
        <a:ext cx="1401406" cy="1401406"/>
      </dsp:txXfrm>
    </dsp:sp>
    <dsp:sp modelId="{5742F8D0-D716-4122-B92A-D7DB3EF397D3}">
      <dsp:nvSpPr>
        <dsp:cNvPr id="0" name=""/>
        <dsp:cNvSpPr/>
      </dsp:nvSpPr>
      <dsp:spPr>
        <a:xfrm rot="12900000">
          <a:off x="699832" y="988991"/>
          <a:ext cx="1594082" cy="564837"/>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B784B9-C442-4190-93C3-D4A921E50500}">
      <dsp:nvSpPr>
        <dsp:cNvPr id="0" name=""/>
        <dsp:cNvSpPr/>
      </dsp:nvSpPr>
      <dsp:spPr>
        <a:xfrm>
          <a:off x="-1212004" y="397109"/>
          <a:ext cx="4111960" cy="83427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844550">
            <a:lnSpc>
              <a:spcPct val="90000"/>
            </a:lnSpc>
            <a:spcBef>
              <a:spcPct val="0"/>
            </a:spcBef>
            <a:spcAft>
              <a:spcPct val="35000"/>
            </a:spcAft>
            <a:buNone/>
          </a:pPr>
          <a:r>
            <a:rPr kumimoji="1" lang="ja-JP" altLang="en-US" sz="1900" kern="1200" dirty="0"/>
            <a:t>暴力性：パターナリズム</a:t>
          </a:r>
          <a:endParaRPr kumimoji="1" lang="en-US" altLang="ja-JP" sz="1900" kern="1200" dirty="0"/>
        </a:p>
        <a:p>
          <a:pPr marL="0" lvl="0" indent="0" algn="ctr" defTabSz="844550">
            <a:lnSpc>
              <a:spcPct val="90000"/>
            </a:lnSpc>
            <a:spcBef>
              <a:spcPct val="0"/>
            </a:spcBef>
            <a:spcAft>
              <a:spcPct val="35000"/>
            </a:spcAft>
            <a:buNone/>
          </a:pPr>
          <a:r>
            <a:rPr kumimoji="1" lang="ja-JP" altLang="en-US" sz="1900" kern="1200" dirty="0"/>
            <a:t>資本主義：契約主義、マネジメント</a:t>
          </a:r>
          <a:endParaRPr kumimoji="1" lang="en-US" altLang="ja-JP" sz="1900" kern="1200" dirty="0"/>
        </a:p>
      </dsp:txBody>
      <dsp:txXfrm>
        <a:off x="-1187569" y="421544"/>
        <a:ext cx="4063090" cy="785402"/>
      </dsp:txXfrm>
    </dsp:sp>
    <dsp:sp modelId="{BCC690E5-8A4F-470F-AFE2-12D1585C8B87}">
      <dsp:nvSpPr>
        <dsp:cNvPr id="0" name=""/>
        <dsp:cNvSpPr/>
      </dsp:nvSpPr>
      <dsp:spPr>
        <a:xfrm rot="19500000">
          <a:off x="3781092" y="988991"/>
          <a:ext cx="1594082" cy="564837"/>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CBA0DE-D51A-4AF7-BCE2-86112C1F3CC9}">
      <dsp:nvSpPr>
        <dsp:cNvPr id="0" name=""/>
        <dsp:cNvSpPr/>
      </dsp:nvSpPr>
      <dsp:spPr>
        <a:xfrm>
          <a:off x="2970815" y="387198"/>
          <a:ext cx="4520432" cy="854094"/>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844550">
            <a:lnSpc>
              <a:spcPct val="90000"/>
            </a:lnSpc>
            <a:spcBef>
              <a:spcPct val="0"/>
            </a:spcBef>
            <a:spcAft>
              <a:spcPct val="35000"/>
            </a:spcAft>
            <a:buNone/>
          </a:pPr>
          <a:r>
            <a:rPr kumimoji="1" lang="ja-JP" altLang="en-US" sz="1900" kern="1200" dirty="0"/>
            <a:t>現代の人権意識：伴走型、当事者主権</a:t>
          </a:r>
        </a:p>
      </dsp:txBody>
      <dsp:txXfrm>
        <a:off x="2995831" y="412214"/>
        <a:ext cx="4470400" cy="80406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402" cy="337958"/>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8" y="1"/>
            <a:ext cx="4275402" cy="337958"/>
          </a:xfrm>
          <a:prstGeom prst="rect">
            <a:avLst/>
          </a:prstGeom>
        </p:spPr>
        <p:txBody>
          <a:bodyPr vert="horz" lIns="90763" tIns="45382" rIns="90763" bIns="45382" rtlCol="0"/>
          <a:lstStyle>
            <a:lvl1pPr algn="r">
              <a:defRPr sz="1200"/>
            </a:lvl1pPr>
          </a:lstStyle>
          <a:p>
            <a:fld id="{7AB8F2EE-4790-4DFE-BBF0-B026C3A16481}" type="datetimeFigureOut">
              <a:rPr kumimoji="1" lang="ja-JP" altLang="en-US" smtClean="0"/>
              <a:t>2025/6/30</a:t>
            </a:fld>
            <a:endParaRPr kumimoji="1" lang="ja-JP" altLang="en-US"/>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0763" tIns="45382" rIns="90763" bIns="45382" rtlCol="0" anchor="ctr"/>
          <a:lstStyle/>
          <a:p>
            <a:endParaRPr lang="ja-JP" altLang="en-US"/>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0763" tIns="45382" rIns="90763" bIns="453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807"/>
            <a:ext cx="4275402" cy="337957"/>
          </a:xfrm>
          <a:prstGeom prst="rect">
            <a:avLst/>
          </a:prstGeom>
        </p:spPr>
        <p:txBody>
          <a:bodyPr vert="horz" lIns="90763" tIns="45382" rIns="90763" bIns="453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8" y="6397807"/>
            <a:ext cx="4275402" cy="337957"/>
          </a:xfrm>
          <a:prstGeom prst="rect">
            <a:avLst/>
          </a:prstGeom>
        </p:spPr>
        <p:txBody>
          <a:bodyPr vert="horz" lIns="90763" tIns="45382" rIns="90763" bIns="45382" rtlCol="0" anchor="b"/>
          <a:lstStyle>
            <a:lvl1pPr algn="r">
              <a:defRPr sz="1200"/>
            </a:lvl1pPr>
          </a:lstStyle>
          <a:p>
            <a:fld id="{4C6B2016-C344-4472-A476-79079F902538}" type="slidenum">
              <a:rPr kumimoji="1" lang="ja-JP" altLang="en-US" smtClean="0"/>
              <a:t>‹#›</a:t>
            </a:fld>
            <a:endParaRPr kumimoji="1" lang="ja-JP" altLang="en-US"/>
          </a:p>
        </p:txBody>
      </p:sp>
    </p:spTree>
    <p:extLst>
      <p:ext uri="{BB962C8B-B14F-4D97-AF65-F5344CB8AC3E}">
        <p14:creationId xmlns:p14="http://schemas.microsoft.com/office/powerpoint/2010/main" val="17953773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E233844-C7CD-4DAC-BAE3-ED3968EFAC81}" type="datetime1">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2090784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C874CE-45EA-4DAD-9C9F-09CF6EE700BE}" type="datetime1">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3768568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05A813-4FCB-4D48-89F7-5CE956892E4E}" type="datetime1">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1579053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66BC31-10CC-4427-A0FA-3B66672F4A27}" type="datetime1">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2062418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p>
            <a:fld id="{2528AF1F-0DE1-4D45-9C5A-055630A8051C}" type="datetime1">
              <a:rPr kumimoji="1" lang="ja-JP" altLang="en-US" smtClean="0"/>
              <a:t>2025/6/30</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1708834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0F8B5FA-F442-4C96-8369-D24AA59D48DF}" type="datetime1">
              <a:rPr kumimoji="1" lang="ja-JP" altLang="en-US" smtClean="0"/>
              <a:t>2025/6/30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4249087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BFD74AE-307C-4755-A8AB-EC135590042D}" type="datetime1">
              <a:rPr kumimoji="1" lang="ja-JP" altLang="en-US" smtClean="0"/>
              <a:t>2025/6/30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1870302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D1EB6C-EF3C-4ECE-8DC2-50EE728BE8F0}" type="datetime1">
              <a:rPr kumimoji="1" lang="ja-JP" altLang="en-US" smtClean="0"/>
              <a:t>2025/6/30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3132126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A71089-68B2-4A9D-B181-9DA82324B372}" type="datetime1">
              <a:rPr kumimoji="1" lang="ja-JP" altLang="en-US" smtClean="0"/>
              <a:t>2025/6/30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1808880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5742751-5694-4DB6-B8E4-63A040819E9F}" type="datetime1">
              <a:rPr kumimoji="1" lang="ja-JP" altLang="en-US" smtClean="0"/>
              <a:t>2025/6/30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54232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514AB3-3BC9-42C7-BBF7-D9B347EEEBD4}" type="datetime1">
              <a:rPr kumimoji="1" lang="ja-JP" altLang="en-US" smtClean="0"/>
              <a:t>2025/6/30</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1090057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C4ABB0D-1949-40F2-99AC-3498D31E2DE4}" type="datetime1">
              <a:rPr kumimoji="1" lang="ja-JP" altLang="en-US" smtClean="0"/>
              <a:t>2025/6/30</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B39BE069-85AA-4F7C-B0BB-2D5EC421C6BF}" type="slidenum">
              <a:rPr kumimoji="1" lang="ja-JP" altLang="en-US" smtClean="0"/>
              <a:t>‹#›</a:t>
            </a:fld>
            <a:endParaRPr kumimoji="1" lang="ja-JP" altLang="en-US"/>
          </a:p>
        </p:txBody>
      </p:sp>
    </p:spTree>
    <p:extLst>
      <p:ext uri="{BB962C8B-B14F-4D97-AF65-F5344CB8AC3E}">
        <p14:creationId xmlns:p14="http://schemas.microsoft.com/office/powerpoint/2010/main" val="416792220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914400" rtl="0" eaLnBrk="1" latinLnBrk="0" hangingPunct="1">
        <a:lnSpc>
          <a:spcPct val="90000"/>
        </a:lnSpc>
        <a:spcBef>
          <a:spcPct val="0"/>
        </a:spcBef>
        <a:buNone/>
        <a:defRPr kumimoji="1"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ED20AA-A2CA-48E6-F54A-5C9DC6B7C050}"/>
              </a:ext>
            </a:extLst>
          </p:cNvPr>
          <p:cNvSpPr>
            <a:spLocks noGrp="1"/>
          </p:cNvSpPr>
          <p:nvPr>
            <p:ph type="ctrTitle"/>
          </p:nvPr>
        </p:nvSpPr>
        <p:spPr/>
        <p:txBody>
          <a:bodyPr>
            <a:normAutofit/>
          </a:bodyPr>
          <a:lstStyle/>
          <a:p>
            <a:r>
              <a:rPr lang="ja-JP" altLang="en-US" sz="6000" b="0" i="0" dirty="0">
                <a:solidFill>
                  <a:srgbClr val="202124"/>
                </a:solidFill>
                <a:effectLst/>
                <a:latin typeface="メイリオ" panose="020B0604030504040204" pitchFamily="50" charset="-128"/>
                <a:ea typeface="メイリオ" panose="020B0604030504040204" pitchFamily="50" charset="-128"/>
              </a:rPr>
              <a:t>「支援」の意味論・政策論</a:t>
            </a:r>
            <a:endParaRPr kumimoji="1" lang="ja-JP" altLang="en-US" sz="6000" dirty="0">
              <a:latin typeface="メイリオ" panose="020B0604030504040204" pitchFamily="50" charset="-128"/>
              <a:ea typeface="メイリオ" panose="020B0604030504040204" pitchFamily="50" charset="-128"/>
            </a:endParaRPr>
          </a:p>
        </p:txBody>
      </p:sp>
      <p:sp>
        <p:nvSpPr>
          <p:cNvPr id="3" name="字幕 2">
            <a:extLst>
              <a:ext uri="{FF2B5EF4-FFF2-40B4-BE49-F238E27FC236}">
                <a16:creationId xmlns:a16="http://schemas.microsoft.com/office/drawing/2014/main" id="{1ED3B20F-9CEF-9A5E-390E-92EB09394A6D}"/>
              </a:ext>
            </a:extLst>
          </p:cNvPr>
          <p:cNvSpPr>
            <a:spLocks noGrp="1"/>
          </p:cNvSpPr>
          <p:nvPr>
            <p:ph type="subTitle" idx="1"/>
          </p:nvPr>
        </p:nvSpPr>
        <p:spPr/>
        <p:txBody>
          <a:bodyPr>
            <a:normAutofit fontScale="92500" lnSpcReduction="20000"/>
          </a:bodyPr>
          <a:lstStyle/>
          <a:p>
            <a:endParaRPr kumimoji="1" lang="en-US" altLang="ja-JP" dirty="0"/>
          </a:p>
          <a:p>
            <a:r>
              <a:rPr lang="ja-JP" altLang="en-US" dirty="0">
                <a:latin typeface="メイリオ" panose="020B0604030504040204" pitchFamily="50" charset="-128"/>
                <a:ea typeface="メイリオ" panose="020B0604030504040204" pitchFamily="50" charset="-128"/>
              </a:rPr>
              <a:t>同志社大学政策学部</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教授　畑本裕介</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97B3AB63-C023-25CC-D4F3-3931E3A16F25}"/>
              </a:ext>
            </a:extLst>
          </p:cNvPr>
          <p:cNvSpPr>
            <a:spLocks noGrp="1"/>
          </p:cNvSpPr>
          <p:nvPr>
            <p:ph type="sldNum" sz="quarter" idx="12"/>
          </p:nvPr>
        </p:nvSpPr>
        <p:spPr/>
        <p:txBody>
          <a:bodyPr/>
          <a:lstStyle/>
          <a:p>
            <a:fld id="{B39BE069-85AA-4F7C-B0BB-2D5EC421C6BF}"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22E15739-0F8C-6CB7-0503-8B4FFABED14D}"/>
              </a:ext>
            </a:extLst>
          </p:cNvPr>
          <p:cNvSpPr txBox="1"/>
          <p:nvPr/>
        </p:nvSpPr>
        <p:spPr>
          <a:xfrm>
            <a:off x="7775324" y="313508"/>
            <a:ext cx="3243196" cy="923330"/>
          </a:xfrm>
          <a:prstGeom prst="rect">
            <a:avLst/>
          </a:prstGeom>
          <a:noFill/>
        </p:spPr>
        <p:txBody>
          <a:bodyPr wrap="none" rtlCol="0">
            <a:spAutoFit/>
          </a:bodyPr>
          <a:lstStyle/>
          <a:p>
            <a:r>
              <a:rPr kumimoji="1" lang="ja-JP" altLang="en-US" dirty="0"/>
              <a:t>公益財団法人鉄道弘済会</a:t>
            </a:r>
            <a:endParaRPr kumimoji="1" lang="en-US" altLang="ja-JP" dirty="0"/>
          </a:p>
          <a:p>
            <a:r>
              <a:rPr kumimoji="1" lang="ja-JP" altLang="en-US" dirty="0"/>
              <a:t>第</a:t>
            </a:r>
            <a:r>
              <a:rPr kumimoji="1" lang="en-US" altLang="ja-JP" dirty="0"/>
              <a:t>61</a:t>
            </a:r>
            <a:r>
              <a:rPr kumimoji="1" lang="ja-JP" altLang="en-US" dirty="0"/>
              <a:t>回社会福祉セミナー</a:t>
            </a:r>
            <a:endParaRPr kumimoji="1" lang="en-US" altLang="ja-JP" dirty="0"/>
          </a:p>
          <a:p>
            <a:r>
              <a:rPr kumimoji="1" lang="en-US" altLang="ja-JP" dirty="0"/>
              <a:t>2025</a:t>
            </a:r>
            <a:r>
              <a:rPr kumimoji="1" lang="ja-JP" altLang="en-US" dirty="0"/>
              <a:t>年</a:t>
            </a:r>
            <a:r>
              <a:rPr kumimoji="1" lang="en-US" altLang="ja-JP" dirty="0"/>
              <a:t>7</a:t>
            </a:r>
            <a:r>
              <a:rPr kumimoji="1" lang="ja-JP" altLang="en-US" dirty="0"/>
              <a:t>月</a:t>
            </a:r>
            <a:r>
              <a:rPr kumimoji="1" lang="en-US" altLang="ja-JP" dirty="0"/>
              <a:t>5</a:t>
            </a:r>
            <a:r>
              <a:rPr kumimoji="1" lang="ja-JP" altLang="en-US" dirty="0"/>
              <a:t>日（土）基調鼎談</a:t>
            </a:r>
          </a:p>
        </p:txBody>
      </p:sp>
    </p:spTree>
    <p:extLst>
      <p:ext uri="{BB962C8B-B14F-4D97-AF65-F5344CB8AC3E}">
        <p14:creationId xmlns:p14="http://schemas.microsoft.com/office/powerpoint/2010/main" val="2202076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191DE7-8860-AB94-2FD3-40D84C6113BA}"/>
              </a:ext>
            </a:extLst>
          </p:cNvPr>
          <p:cNvSpPr>
            <a:spLocks noGrp="1"/>
          </p:cNvSpPr>
          <p:nvPr>
            <p:ph type="title"/>
          </p:nvPr>
        </p:nvSpPr>
        <p:spPr>
          <a:xfrm>
            <a:off x="1069848" y="484632"/>
            <a:ext cx="10058400" cy="891322"/>
          </a:xfrm>
        </p:spPr>
        <p:txBody>
          <a:bodyPr>
            <a:normAutofit/>
          </a:bodyPr>
          <a:lstStyle/>
          <a:p>
            <a:r>
              <a:rPr kumimoji="1" lang="en-US" altLang="ja-JP" sz="4400" dirty="0">
                <a:latin typeface="+mj-ea"/>
              </a:rPr>
              <a:t>2.</a:t>
            </a:r>
            <a:r>
              <a:rPr kumimoji="1" lang="ja-JP" altLang="en-US" sz="4400" dirty="0">
                <a:latin typeface="+mj-ea"/>
              </a:rPr>
              <a:t>支援の意味論：支援を定義する要素</a:t>
            </a:r>
          </a:p>
        </p:txBody>
      </p:sp>
      <p:sp>
        <p:nvSpPr>
          <p:cNvPr id="3" name="コンテンツ プレースホルダー 2">
            <a:extLst>
              <a:ext uri="{FF2B5EF4-FFF2-40B4-BE49-F238E27FC236}">
                <a16:creationId xmlns:a16="http://schemas.microsoft.com/office/drawing/2014/main" id="{ACA48C95-4AA4-4D74-1A05-CE6D541B190D}"/>
              </a:ext>
            </a:extLst>
          </p:cNvPr>
          <p:cNvSpPr>
            <a:spLocks noGrp="1"/>
          </p:cNvSpPr>
          <p:nvPr>
            <p:ph idx="1"/>
          </p:nvPr>
        </p:nvSpPr>
        <p:spPr>
          <a:xfrm>
            <a:off x="1069847" y="1506583"/>
            <a:ext cx="10138083" cy="4665617"/>
          </a:xfrm>
        </p:spPr>
        <p:txBody>
          <a:bodyPr/>
          <a:lstStyle/>
          <a:p>
            <a:r>
              <a:rPr kumimoji="1" lang="ja-JP" altLang="en-US" sz="2400" dirty="0">
                <a:latin typeface="メイリオ" panose="020B0604030504040204" pitchFamily="50" charset="-128"/>
                <a:ea typeface="メイリオ" panose="020B0604030504040204" pitchFamily="50" charset="-128"/>
              </a:rPr>
              <a:t>「支援」の意味合いと実際のあり方も</a:t>
            </a:r>
            <a:r>
              <a:rPr lang="ja-JP" altLang="en-US" sz="2400" dirty="0">
                <a:latin typeface="メイリオ" panose="020B0604030504040204" pitchFamily="50" charset="-128"/>
                <a:ea typeface="メイリオ" panose="020B0604030504040204" pitchFamily="50" charset="-128"/>
              </a:rPr>
              <a:t>さまざま</a:t>
            </a:r>
            <a:r>
              <a:rPr kumimoji="1" lang="ja-JP" altLang="en-US" sz="2400" dirty="0">
                <a:latin typeface="メイリオ" panose="020B0604030504040204" pitchFamily="50" charset="-128"/>
                <a:ea typeface="メイリオ" panose="020B0604030504040204" pitchFamily="50" charset="-128"/>
              </a:rPr>
              <a:t>な言説のなかで</a:t>
            </a:r>
            <a:r>
              <a:rPr lang="ja-JP" altLang="en-US" sz="2400" dirty="0">
                <a:latin typeface="メイリオ" panose="020B0604030504040204" pitchFamily="50" charset="-128"/>
                <a:ea typeface="メイリオ" panose="020B0604030504040204" pitchFamily="50" charset="-128"/>
              </a:rPr>
              <a:t>遂行的に</a:t>
            </a:r>
            <a:r>
              <a:rPr kumimoji="1" lang="ja-JP" altLang="en-US" sz="2400" dirty="0">
                <a:latin typeface="メイリオ" panose="020B0604030504040204" pitchFamily="50" charset="-128"/>
                <a:ea typeface="メイリオ" panose="020B0604030504040204" pitchFamily="50" charset="-128"/>
              </a:rPr>
              <a:t>構築される。</a:t>
            </a:r>
            <a:endParaRPr kumimoji="1"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「支援」には現代の人権意識も反映されるが、現代の暴力性や資本主義も意味づける要素のなかに入り込む。</a:t>
            </a:r>
            <a:endParaRPr kumimoji="1" lang="en-US" altLang="ja-JP" sz="2400" dirty="0">
              <a:latin typeface="メイリオ" panose="020B0604030504040204" pitchFamily="50" charset="-128"/>
              <a:ea typeface="メイリオ" panose="020B0604030504040204" pitchFamily="50" charset="-128"/>
            </a:endParaRPr>
          </a:p>
          <a:p>
            <a:pPr marL="0" indent="0">
              <a:buNone/>
            </a:pPr>
            <a:endParaRPr kumimoji="1" lang="en-US" altLang="ja-JP"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C3C40B55-341D-2FD7-2989-C4D39362C4F9}"/>
              </a:ext>
            </a:extLst>
          </p:cNvPr>
          <p:cNvSpPr>
            <a:spLocks noGrp="1"/>
          </p:cNvSpPr>
          <p:nvPr>
            <p:ph type="sldNum" sz="quarter" idx="12"/>
          </p:nvPr>
        </p:nvSpPr>
        <p:spPr/>
        <p:txBody>
          <a:bodyPr/>
          <a:lstStyle/>
          <a:p>
            <a:fld id="{B39BE069-85AA-4F7C-B0BB-2D5EC421C6BF}" type="slidenum">
              <a:rPr kumimoji="1" lang="ja-JP" altLang="en-US" smtClean="0"/>
              <a:t>10</a:t>
            </a:fld>
            <a:endParaRPr kumimoji="1" lang="ja-JP" altLang="en-US"/>
          </a:p>
        </p:txBody>
      </p:sp>
      <p:graphicFrame>
        <p:nvGraphicFramePr>
          <p:cNvPr id="6" name="図表 5">
            <a:extLst>
              <a:ext uri="{FF2B5EF4-FFF2-40B4-BE49-F238E27FC236}">
                <a16:creationId xmlns:a16="http://schemas.microsoft.com/office/drawing/2014/main" id="{A54707C9-44C5-ED23-D92B-76681FA67B66}"/>
              </a:ext>
            </a:extLst>
          </p:cNvPr>
          <p:cNvGraphicFramePr/>
          <p:nvPr>
            <p:extLst>
              <p:ext uri="{D42A27DB-BD31-4B8C-83A1-F6EECF244321}">
                <p14:modId xmlns:p14="http://schemas.microsoft.com/office/powerpoint/2010/main" val="3266242057"/>
              </p:ext>
            </p:extLst>
          </p:nvPr>
        </p:nvGraphicFramePr>
        <p:xfrm>
          <a:off x="2751544" y="3177954"/>
          <a:ext cx="6279243" cy="372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2071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AADD8C-2123-64E2-1969-2B0D61AC598D}"/>
              </a:ext>
            </a:extLst>
          </p:cNvPr>
          <p:cNvSpPr>
            <a:spLocks noGrp="1"/>
          </p:cNvSpPr>
          <p:nvPr>
            <p:ph type="title"/>
          </p:nvPr>
        </p:nvSpPr>
        <p:spPr/>
        <p:txBody>
          <a:bodyPr>
            <a:normAutofit/>
          </a:bodyPr>
          <a:lstStyle/>
          <a:p>
            <a:r>
              <a:rPr kumimoji="1" lang="en-US" altLang="ja-JP" sz="4400" dirty="0">
                <a:latin typeface="+mj-ea"/>
              </a:rPr>
              <a:t>2.</a:t>
            </a:r>
            <a:r>
              <a:rPr lang="en-US" altLang="ja-JP" sz="4400" dirty="0">
                <a:latin typeface="+mj-ea"/>
              </a:rPr>
              <a:t>1</a:t>
            </a:r>
            <a:r>
              <a:rPr kumimoji="1" lang="en-US" altLang="ja-JP" sz="4400" dirty="0">
                <a:latin typeface="+mj-ea"/>
              </a:rPr>
              <a:t>.</a:t>
            </a:r>
            <a:r>
              <a:rPr kumimoji="1" lang="ja-JP" altLang="en-US" sz="4400" dirty="0">
                <a:latin typeface="+mj-ea"/>
              </a:rPr>
              <a:t>現代の人権意識を反映した支援</a:t>
            </a:r>
            <a:br>
              <a:rPr kumimoji="1" lang="en-US" altLang="ja-JP" sz="4400" dirty="0">
                <a:latin typeface="+mj-ea"/>
              </a:rPr>
            </a:br>
            <a:r>
              <a:rPr kumimoji="1" lang="ja-JP" altLang="en-US" sz="4400" dirty="0">
                <a:latin typeface="+mj-ea"/>
              </a:rPr>
              <a:t>　　　　　　　</a:t>
            </a:r>
            <a:r>
              <a:rPr kumimoji="1" lang="ja-JP" altLang="en-US" sz="4000" dirty="0">
                <a:latin typeface="+mj-ea"/>
              </a:rPr>
              <a:t>：いくつかのキーワード</a:t>
            </a:r>
          </a:p>
        </p:txBody>
      </p:sp>
      <p:sp>
        <p:nvSpPr>
          <p:cNvPr id="3" name="コンテンツ プレースホルダー 2">
            <a:extLst>
              <a:ext uri="{FF2B5EF4-FFF2-40B4-BE49-F238E27FC236}">
                <a16:creationId xmlns:a16="http://schemas.microsoft.com/office/drawing/2014/main" id="{5C5597BF-DBA4-DBA0-D56A-B7563BFF33A5}"/>
              </a:ext>
            </a:extLst>
          </p:cNvPr>
          <p:cNvSpPr>
            <a:spLocks noGrp="1"/>
          </p:cNvSpPr>
          <p:nvPr>
            <p:ph idx="1"/>
          </p:nvPr>
        </p:nvSpPr>
        <p:spPr>
          <a:xfrm>
            <a:off x="539930" y="2003842"/>
            <a:ext cx="10771197" cy="4369526"/>
          </a:xfrm>
        </p:spPr>
        <p:txBody>
          <a:bodyPr>
            <a:normAutofit/>
          </a:bodyPr>
          <a:lstStyle/>
          <a:p>
            <a:pPr>
              <a:buNone/>
            </a:pPr>
            <a:r>
              <a:rPr lang="ja-JP" altLang="en-US" sz="2800" b="1" kern="100" dirty="0">
                <a:effectLst/>
                <a:latin typeface="メイリオ" panose="020B0604030504040204" pitchFamily="50" charset="-128"/>
                <a:ea typeface="メイリオ" panose="020B0604030504040204" pitchFamily="50" charset="-128"/>
                <a:cs typeface="Times New Roman" panose="02020603050405020304" pitchFamily="18" charset="0"/>
              </a:rPr>
              <a:t>伴走型</a:t>
            </a:r>
          </a:p>
          <a:p>
            <a:pPr>
              <a:buFont typeface="Arial" panose="020B0604020202020204" pitchFamily="34" charset="0"/>
              <a:buChar char="•"/>
            </a:pPr>
            <a:r>
              <a:rPr lang="ja-JP" altLang="en-US" sz="2800" kern="100" dirty="0">
                <a:effectLst/>
                <a:latin typeface="メイリオ" panose="020B0604030504040204" pitchFamily="50" charset="-128"/>
                <a:ea typeface="メイリオ" panose="020B0604030504040204" pitchFamily="50" charset="-128"/>
                <a:cs typeface="Times New Roman" panose="02020603050405020304" pitchFamily="18" charset="0"/>
              </a:rPr>
              <a:t>近年の支援では、理想形として「伴走型支援」が提起されている。職を得てお終いということではなく「その後の日常生活、次に訪れる危機、さらに看取りに至るまで」（</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奥田</a:t>
            </a:r>
            <a:r>
              <a:rPr lang="en-US"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2014 :65</a:t>
            </a:r>
            <a:r>
              <a:rPr lang="ja-JP" altLang="en-US" sz="2800" kern="100" dirty="0">
                <a:effectLst/>
                <a:latin typeface="メイリオ" panose="020B0604030504040204" pitchFamily="50" charset="-128"/>
                <a:ea typeface="メイリオ" panose="020B0604030504040204" pitchFamily="50" charset="-128"/>
                <a:cs typeface="Times New Roman" panose="02020603050405020304" pitchFamily="18" charset="0"/>
              </a:rPr>
              <a:t>）が支援対象となる。</a:t>
            </a:r>
            <a:endParaRPr lang="en-US"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682625" lvl="2" indent="-133985">
              <a:buNone/>
            </a:pPr>
            <a:endParaRPr lang="ja-JP" altLang="ja-JP"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buNone/>
            </a:pPr>
            <a:r>
              <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buNone/>
            </a:pP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当事者主権</a:t>
            </a:r>
            <a:endPar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buFont typeface="Arial" panose="020B0604020202020204" pitchFamily="34" charset="0"/>
              <a:buChar char="•"/>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脱パターナリズムの支援論が必要。</a:t>
            </a:r>
            <a:endParaRPr kumimoji="1" lang="ja-JP" altLang="en-US" dirty="0"/>
          </a:p>
        </p:txBody>
      </p:sp>
      <p:sp>
        <p:nvSpPr>
          <p:cNvPr id="4" name="スライド番号プレースホルダー 3">
            <a:extLst>
              <a:ext uri="{FF2B5EF4-FFF2-40B4-BE49-F238E27FC236}">
                <a16:creationId xmlns:a16="http://schemas.microsoft.com/office/drawing/2014/main" id="{1CE3B857-07CA-EE37-D356-D7723DB5E84A}"/>
              </a:ext>
            </a:extLst>
          </p:cNvPr>
          <p:cNvSpPr>
            <a:spLocks noGrp="1"/>
          </p:cNvSpPr>
          <p:nvPr>
            <p:ph type="sldNum" sz="quarter" idx="12"/>
          </p:nvPr>
        </p:nvSpPr>
        <p:spPr/>
        <p:txBody>
          <a:bodyPr/>
          <a:lstStyle/>
          <a:p>
            <a:fld id="{B39BE069-85AA-4F7C-B0BB-2D5EC421C6BF}" type="slidenum">
              <a:rPr kumimoji="1" lang="ja-JP" altLang="en-US" smtClean="0"/>
              <a:t>11</a:t>
            </a:fld>
            <a:endParaRPr kumimoji="1" lang="ja-JP" altLang="en-US"/>
          </a:p>
        </p:txBody>
      </p:sp>
    </p:spTree>
    <p:extLst>
      <p:ext uri="{BB962C8B-B14F-4D97-AF65-F5344CB8AC3E}">
        <p14:creationId xmlns:p14="http://schemas.microsoft.com/office/powerpoint/2010/main" val="1236901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CBBB96C-D623-933C-A235-1C01D144784F}"/>
              </a:ext>
            </a:extLst>
          </p:cNvPr>
          <p:cNvSpPr>
            <a:spLocks noGrp="1"/>
          </p:cNvSpPr>
          <p:nvPr>
            <p:ph idx="1"/>
          </p:nvPr>
        </p:nvSpPr>
        <p:spPr>
          <a:xfrm>
            <a:off x="878259" y="592183"/>
            <a:ext cx="10172917" cy="5886994"/>
          </a:xfrm>
        </p:spPr>
        <p:txBody>
          <a:bodyPr>
            <a:normAutofit/>
          </a:bodyPr>
          <a:lstStyle/>
          <a:p>
            <a:pPr algn="just">
              <a:lnSpc>
                <a:spcPct val="100000"/>
              </a:lnSpc>
              <a:buNone/>
            </a:pPr>
            <a:r>
              <a:rPr lang="ja-JP" altLang="ja-JP" sz="2600" kern="100" dirty="0">
                <a:effectLst/>
                <a:latin typeface="+mn-ea"/>
                <a:cs typeface="Times New Roman" panose="02020603050405020304" pitchFamily="18" charset="0"/>
              </a:rPr>
              <a:t>「</a:t>
            </a:r>
            <a:r>
              <a:rPr lang="ja-JP" altLang="ja-JP" sz="2600" u="sng" kern="100" dirty="0">
                <a:effectLst/>
                <a:latin typeface="+mn-ea"/>
                <a:cs typeface="Times New Roman" panose="02020603050405020304" pitchFamily="18" charset="0"/>
              </a:rPr>
              <a:t>当事者主権は、何よりも人格の尊厳にもとづいている。主権とは自分の身体と精神に対する誰からも侵されない自己統治権、すなわち自己決定権をさす。</a:t>
            </a:r>
            <a:r>
              <a:rPr lang="ja-JP" altLang="ja-JP" sz="2600" kern="100" dirty="0">
                <a:effectLst/>
                <a:latin typeface="+mn-ea"/>
                <a:cs typeface="Times New Roman" panose="02020603050405020304" pitchFamily="18" charset="0"/>
              </a:rPr>
              <a:t>私のこの権利は、誰にも譲ることができないし、誰からも侵されない、とする立場が</a:t>
            </a:r>
            <a:r>
              <a:rPr lang="en-US" altLang="ja-JP" sz="2600" kern="100" dirty="0">
                <a:effectLst/>
                <a:latin typeface="+mn-ea"/>
                <a:cs typeface="Times New Roman" panose="02020603050405020304" pitchFamily="18" charset="0"/>
              </a:rPr>
              <a:t>『</a:t>
            </a:r>
            <a:r>
              <a:rPr lang="ja-JP" altLang="ja-JP" sz="2600" kern="100" dirty="0">
                <a:effectLst/>
                <a:latin typeface="+mn-ea"/>
                <a:cs typeface="Times New Roman" panose="02020603050405020304" pitchFamily="18" charset="0"/>
              </a:rPr>
              <a:t>当事者主権</a:t>
            </a:r>
            <a:r>
              <a:rPr lang="en-US" altLang="ja-JP" sz="2600" kern="100" dirty="0">
                <a:effectLst/>
                <a:latin typeface="+mn-ea"/>
                <a:cs typeface="Times New Roman" panose="02020603050405020304" pitchFamily="18" charset="0"/>
              </a:rPr>
              <a:t>』</a:t>
            </a:r>
            <a:r>
              <a:rPr lang="ja-JP" altLang="ja-JP" sz="2600" kern="100" dirty="0">
                <a:effectLst/>
                <a:latin typeface="+mn-ea"/>
                <a:cs typeface="Times New Roman" panose="02020603050405020304" pitchFamily="18" charset="0"/>
              </a:rPr>
              <a:t>である。…こんなことをわざわざ言わなければならないのも、これまで当事者の権利が奪われてきたからである。…その処遇を自分以外の人々によって決められてきた人々が、声をあげ始めた</a:t>
            </a:r>
            <a:r>
              <a:rPr lang="ja-JP" altLang="en-US" sz="2600" kern="100" dirty="0">
                <a:latin typeface="+mn-ea"/>
                <a:cs typeface="Times New Roman" panose="02020603050405020304" pitchFamily="18" charset="0"/>
              </a:rPr>
              <a:t>。</a:t>
            </a:r>
            <a:r>
              <a:rPr lang="ja-JP" altLang="ja-JP" sz="2600" kern="100" dirty="0">
                <a:effectLst/>
                <a:latin typeface="+mn-ea"/>
                <a:cs typeface="Times New Roman" panose="02020603050405020304" pitchFamily="18" charset="0"/>
              </a:rPr>
              <a:t>…介護保険を例にとってみよう…どんなサービスを、いつ、どれだけ受けるかは、利用者本人が、決定することができる。他人の助けを得なければ生活できない人でも、自分のニーズを自分で決定することができ、また当然の権利として、サービスを利用できるようになった。この画期的な変化の背後には、当事者主権の考え方がある。」（中西・上野</a:t>
            </a:r>
            <a:r>
              <a:rPr lang="en-US" altLang="ja-JP" sz="2600" kern="100" dirty="0">
                <a:effectLst/>
                <a:latin typeface="+mn-ea"/>
                <a:cs typeface="Times New Roman" panose="02020603050405020304" pitchFamily="18" charset="0"/>
              </a:rPr>
              <a:t> 2003:</a:t>
            </a:r>
            <a:r>
              <a:rPr lang="ja-JP" altLang="en-US" sz="2600" kern="100" dirty="0">
                <a:effectLst/>
                <a:latin typeface="+mn-ea"/>
                <a:cs typeface="Times New Roman" panose="02020603050405020304" pitchFamily="18" charset="0"/>
              </a:rPr>
              <a:t>３～５</a:t>
            </a:r>
            <a:r>
              <a:rPr lang="ja-JP" altLang="ja-JP" sz="2600" kern="100" dirty="0">
                <a:effectLst/>
                <a:latin typeface="+mn-ea"/>
                <a:cs typeface="Times New Roman" panose="02020603050405020304" pitchFamily="18" charset="0"/>
              </a:rPr>
              <a:t>）</a:t>
            </a:r>
          </a:p>
          <a:p>
            <a:pPr algn="just">
              <a:lnSpc>
                <a:spcPct val="100000"/>
              </a:lnSpc>
              <a:buNone/>
            </a:pPr>
            <a:r>
              <a:rPr lang="en-US" altLang="ja-JP" sz="1800" kern="100" dirty="0">
                <a:effectLst/>
                <a:latin typeface="+mn-ea"/>
                <a:cs typeface="Times New Roman" panose="02020603050405020304" pitchFamily="18" charset="0"/>
              </a:rPr>
              <a:t> </a:t>
            </a:r>
            <a:r>
              <a:rPr kumimoji="1" lang="en-US" altLang="ja-JP" sz="1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800" kern="100" dirty="0">
                <a:latin typeface="メイリオ" panose="020B0604030504040204" pitchFamily="50" charset="-128"/>
                <a:ea typeface="メイリオ" panose="020B0604030504040204" pitchFamily="50" charset="-128"/>
                <a:cs typeface="Times New Roman" panose="02020603050405020304" pitchFamily="18" charset="0"/>
              </a:rPr>
              <a:t>下線は畑本加筆。</a:t>
            </a:r>
            <a:endParaRPr kumimoji="1" lang="ja-JP" altLang="en-US" sz="1400" dirty="0"/>
          </a:p>
        </p:txBody>
      </p:sp>
      <p:sp>
        <p:nvSpPr>
          <p:cNvPr id="4" name="スライド番号プレースホルダー 3">
            <a:extLst>
              <a:ext uri="{FF2B5EF4-FFF2-40B4-BE49-F238E27FC236}">
                <a16:creationId xmlns:a16="http://schemas.microsoft.com/office/drawing/2014/main" id="{AB3B67F2-ACF8-DFBE-542B-3487C627EDA7}"/>
              </a:ext>
            </a:extLst>
          </p:cNvPr>
          <p:cNvSpPr>
            <a:spLocks noGrp="1"/>
          </p:cNvSpPr>
          <p:nvPr>
            <p:ph type="sldNum" sz="quarter" idx="12"/>
          </p:nvPr>
        </p:nvSpPr>
        <p:spPr/>
        <p:txBody>
          <a:bodyPr/>
          <a:lstStyle/>
          <a:p>
            <a:fld id="{B39BE069-85AA-4F7C-B0BB-2D5EC421C6BF}" type="slidenum">
              <a:rPr kumimoji="1" lang="ja-JP" altLang="en-US" smtClean="0"/>
              <a:t>12</a:t>
            </a:fld>
            <a:endParaRPr kumimoji="1" lang="ja-JP" altLang="en-US"/>
          </a:p>
        </p:txBody>
      </p:sp>
    </p:spTree>
    <p:extLst>
      <p:ext uri="{BB962C8B-B14F-4D97-AF65-F5344CB8AC3E}">
        <p14:creationId xmlns:p14="http://schemas.microsoft.com/office/powerpoint/2010/main" val="154769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C1C73D-3404-DA3F-8E18-167FB279F8E4}"/>
              </a:ext>
            </a:extLst>
          </p:cNvPr>
          <p:cNvSpPr>
            <a:spLocks noGrp="1"/>
          </p:cNvSpPr>
          <p:nvPr>
            <p:ph type="title"/>
          </p:nvPr>
        </p:nvSpPr>
        <p:spPr>
          <a:xfrm>
            <a:off x="1069848" y="484632"/>
            <a:ext cx="10058400" cy="1318042"/>
          </a:xfrm>
        </p:spPr>
        <p:txBody>
          <a:bodyPr>
            <a:normAutofit/>
          </a:bodyPr>
          <a:lstStyle/>
          <a:p>
            <a:r>
              <a:rPr kumimoji="1" lang="en-US" altLang="ja-JP" sz="4400" dirty="0">
                <a:latin typeface="+mj-ea"/>
              </a:rPr>
              <a:t>2.2.</a:t>
            </a:r>
            <a:r>
              <a:rPr kumimoji="1" lang="ja-JP" altLang="en-US" sz="4400" dirty="0">
                <a:latin typeface="+mj-ea"/>
              </a:rPr>
              <a:t>暴力性の反映する支援</a:t>
            </a:r>
            <a:br>
              <a:rPr kumimoji="1" lang="en-US" altLang="ja-JP" sz="4400" dirty="0">
                <a:latin typeface="+mj-ea"/>
              </a:rPr>
            </a:br>
            <a:r>
              <a:rPr kumimoji="1" lang="ja-JP" altLang="en-US" sz="4400" dirty="0">
                <a:latin typeface="+mj-ea"/>
              </a:rPr>
              <a:t>　　　　　　　</a:t>
            </a:r>
            <a:r>
              <a:rPr kumimoji="1" lang="ja-JP" altLang="en-US" sz="4000" dirty="0">
                <a:latin typeface="+mj-ea"/>
              </a:rPr>
              <a:t>：いくつかのキーワード</a:t>
            </a:r>
          </a:p>
        </p:txBody>
      </p:sp>
      <p:sp>
        <p:nvSpPr>
          <p:cNvPr id="3" name="コンテンツ プレースホルダー 2">
            <a:extLst>
              <a:ext uri="{FF2B5EF4-FFF2-40B4-BE49-F238E27FC236}">
                <a16:creationId xmlns:a16="http://schemas.microsoft.com/office/drawing/2014/main" id="{4BCA4769-463E-5210-00A4-7E438AA01826}"/>
              </a:ext>
            </a:extLst>
          </p:cNvPr>
          <p:cNvSpPr>
            <a:spLocks noGrp="1"/>
          </p:cNvSpPr>
          <p:nvPr>
            <p:ph idx="1"/>
          </p:nvPr>
        </p:nvSpPr>
        <p:spPr>
          <a:xfrm>
            <a:off x="1069847" y="1918010"/>
            <a:ext cx="9590719" cy="4455358"/>
          </a:xfrm>
        </p:spPr>
        <p:txBody>
          <a:bodyPr>
            <a:normAutofit fontScale="77500" lnSpcReduction="20000"/>
          </a:bodyPr>
          <a:lstStyle/>
          <a:p>
            <a:pPr algn="just">
              <a:buNone/>
            </a:pPr>
            <a:r>
              <a:rPr lang="ja-JP" altLang="ja-JP" sz="3200" b="1" kern="100" dirty="0">
                <a:effectLst/>
                <a:latin typeface="メイリオ" panose="020B0604030504040204" pitchFamily="50" charset="-128"/>
                <a:ea typeface="メイリオ" panose="020B0604030504040204" pitchFamily="50" charset="-128"/>
                <a:cs typeface="Times New Roman" panose="02020603050405020304" pitchFamily="18" charset="0"/>
              </a:rPr>
              <a:t>パターナリズム</a:t>
            </a:r>
            <a:r>
              <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lgn="just">
              <a:buFont typeface="ＭＳ 明朝" panose="02020609040205080304" pitchFamily="17" charset="-128"/>
              <a:buChar char="・"/>
            </a:pP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パターナリズムとは、「ある人の行為が他人の利益を侵害する</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just">
              <a:buNone/>
            </a:pPr>
            <a:r>
              <a:rPr lang="ja-JP" altLang="en-US" sz="3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わけではないのに、そのような行為はあなたのためにならない</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just">
              <a:buNone/>
            </a:pPr>
            <a:r>
              <a:rPr lang="ja-JP" altLang="en-US" sz="3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から止めなさいとか、もっとこういうことをしなさいといって</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just">
              <a:buNone/>
            </a:pPr>
            <a:r>
              <a:rPr lang="ja-JP" altLang="en-US" sz="3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干渉すること」（澤登 </a:t>
            </a:r>
            <a:r>
              <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1997: 4</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）である。</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just">
              <a:buNone/>
            </a:pPr>
            <a:endParaRPr lang="ja-JP"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buFont typeface="ＭＳ 明朝" panose="02020609040205080304" pitchFamily="17" charset="-128"/>
              <a:buChar char="・"/>
            </a:pP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支援とパターナリズムは紙一重。利用者・要援護者のためと</a:t>
            </a:r>
            <a:endParaRPr lang="en-US" altLang="ja-JP" sz="3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0" lvl="0" indent="0" algn="just">
              <a:buNone/>
            </a:pPr>
            <a:r>
              <a:rPr lang="ja-JP" altLang="en-US" sz="3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思って手を差し伸べても、それは当人が意識していたりして</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lvl="0" indent="0" algn="just">
              <a:buNone/>
            </a:pPr>
            <a:r>
              <a:rPr lang="ja-JP" altLang="en-US" sz="3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いなかったりする本来の希望とずれている場合がある。</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lvl="0" indent="0" algn="just">
              <a:buNone/>
            </a:pPr>
            <a:endParaRPr lang="ja-JP"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buFont typeface="ＭＳ 明朝" panose="02020609040205080304" pitchFamily="17" charset="-128"/>
              <a:buChar char="・"/>
            </a:pP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規律・訓練による社会</a:t>
            </a:r>
            <a:r>
              <a:rPr lang="ja-JP" altLang="en-US" sz="3200" kern="100" dirty="0">
                <a:effectLst/>
                <a:latin typeface="メイリオ" panose="020B0604030504040204" pitchFamily="50" charset="-128"/>
                <a:ea typeface="メイリオ" panose="020B0604030504040204" pitchFamily="50" charset="-128"/>
                <a:cs typeface="Times New Roman" panose="02020603050405020304" pitchFamily="18" charset="0"/>
              </a:rPr>
              <a:t>統制</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になってしまうかもしれない。</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lvl="0" indent="0" algn="just">
              <a:buNone/>
            </a:pPr>
            <a:endParaRPr lang="en-US" altLang="ja-JP" sz="3200" kern="100" dirty="0">
              <a:latin typeface="メイリオ" panose="020B0604030504040204" pitchFamily="50" charset="-128"/>
              <a:ea typeface="メイリオ" panose="020B0604030504040204" pitchFamily="50" charset="-128"/>
              <a:cs typeface="Times New Roman" panose="02020603050405020304" pitchFamily="18" charset="0"/>
            </a:endParaRPr>
          </a:p>
          <a:p>
            <a:endParaRPr kumimoji="1" lang="ja-JP" altLang="en-US" dirty="0"/>
          </a:p>
        </p:txBody>
      </p:sp>
      <p:sp>
        <p:nvSpPr>
          <p:cNvPr id="4" name="スライド番号プレースホルダー 3">
            <a:extLst>
              <a:ext uri="{FF2B5EF4-FFF2-40B4-BE49-F238E27FC236}">
                <a16:creationId xmlns:a16="http://schemas.microsoft.com/office/drawing/2014/main" id="{345FC840-2519-CB7E-354C-9EC1D78AF754}"/>
              </a:ext>
            </a:extLst>
          </p:cNvPr>
          <p:cNvSpPr>
            <a:spLocks noGrp="1"/>
          </p:cNvSpPr>
          <p:nvPr>
            <p:ph type="sldNum" sz="quarter" idx="12"/>
          </p:nvPr>
        </p:nvSpPr>
        <p:spPr/>
        <p:txBody>
          <a:bodyPr/>
          <a:lstStyle/>
          <a:p>
            <a:fld id="{B39BE069-85AA-4F7C-B0BB-2D5EC421C6BF}" type="slidenum">
              <a:rPr kumimoji="1" lang="ja-JP" altLang="en-US" smtClean="0"/>
              <a:t>13</a:t>
            </a:fld>
            <a:endParaRPr kumimoji="1" lang="ja-JP" altLang="en-US"/>
          </a:p>
        </p:txBody>
      </p:sp>
    </p:spTree>
    <p:extLst>
      <p:ext uri="{BB962C8B-B14F-4D97-AF65-F5344CB8AC3E}">
        <p14:creationId xmlns:p14="http://schemas.microsoft.com/office/powerpoint/2010/main" val="3975852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CA1B74-228F-F7FB-F61D-0ECC76C1B683}"/>
              </a:ext>
            </a:extLst>
          </p:cNvPr>
          <p:cNvSpPr>
            <a:spLocks noGrp="1"/>
          </p:cNvSpPr>
          <p:nvPr>
            <p:ph type="title"/>
          </p:nvPr>
        </p:nvSpPr>
        <p:spPr/>
        <p:txBody>
          <a:bodyPr>
            <a:normAutofit/>
          </a:bodyPr>
          <a:lstStyle/>
          <a:p>
            <a:r>
              <a:rPr kumimoji="1" lang="ja-JP" altLang="en-US" sz="4800" dirty="0"/>
              <a:t>社会福祉士の行動規範（改正前）</a:t>
            </a:r>
          </a:p>
        </p:txBody>
      </p:sp>
      <p:sp>
        <p:nvSpPr>
          <p:cNvPr id="3" name="コンテンツ プレースホルダー 2">
            <a:extLst>
              <a:ext uri="{FF2B5EF4-FFF2-40B4-BE49-F238E27FC236}">
                <a16:creationId xmlns:a16="http://schemas.microsoft.com/office/drawing/2014/main" id="{4FA5C6C2-B5D5-A9E0-5BF1-2895E660AB55}"/>
              </a:ext>
            </a:extLst>
          </p:cNvPr>
          <p:cNvSpPr>
            <a:spLocks noGrp="1"/>
          </p:cNvSpPr>
          <p:nvPr>
            <p:ph idx="1"/>
          </p:nvPr>
        </p:nvSpPr>
        <p:spPr>
          <a:xfrm>
            <a:off x="992777" y="1794401"/>
            <a:ext cx="10239974" cy="3269198"/>
          </a:xfrm>
        </p:spPr>
        <p:txBody>
          <a:bodyPr>
            <a:normAutofit fontScale="92500"/>
          </a:bodyPr>
          <a:lstStyle/>
          <a:p>
            <a:pPr algn="just">
              <a:buNone/>
            </a:pP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社会福祉士の行動規範（</a:t>
            </a:r>
            <a:r>
              <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2005</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6</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3</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日採択）</a:t>
            </a:r>
            <a:r>
              <a:rPr lang="en-US" altLang="ja-JP" sz="32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1</a:t>
            </a:r>
            <a:r>
              <a:rPr lang="ja-JP" altLang="en-US" sz="32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3200" kern="100" baseline="300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buNone/>
            </a:pP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buNone/>
            </a:pP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６．利用者の意思決定能力への対応</a:t>
            </a:r>
          </a:p>
          <a:p>
            <a:pPr algn="just">
              <a:buNone/>
            </a:pP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６－３． 社会福祉士は、常に自らの業務がパターナリズムに陥らないように、自己の点検に務めなければならない。</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buNone/>
            </a:pPr>
            <a:r>
              <a:rPr lang="ja-JP" altLang="en-US" sz="2600" kern="100" dirty="0">
                <a:latin typeface="メイリオ" panose="020B0604030504040204" pitchFamily="50" charset="-128"/>
                <a:ea typeface="メイリオ" panose="020B0604030504040204" pitchFamily="50" charset="-128"/>
                <a:cs typeface="Times New Roman" panose="02020603050405020304" pitchFamily="18" charset="0"/>
              </a:rPr>
              <a:t>（日本社会福祉士会倫理委員会編 </a:t>
            </a:r>
            <a:r>
              <a:rPr lang="en-US" altLang="ja-JP" sz="2600" kern="100" dirty="0">
                <a:latin typeface="メイリオ" panose="020B0604030504040204" pitchFamily="50" charset="-128"/>
                <a:ea typeface="メイリオ" panose="020B0604030504040204" pitchFamily="50" charset="-128"/>
                <a:cs typeface="Times New Roman" panose="02020603050405020304" pitchFamily="18" charset="0"/>
              </a:rPr>
              <a:t>2007</a:t>
            </a:r>
            <a:r>
              <a:rPr lang="ja-JP" altLang="en-US" sz="26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600" kern="100" dirty="0">
                <a:latin typeface="メイリオ" panose="020B0604030504040204" pitchFamily="50" charset="-128"/>
                <a:ea typeface="メイリオ" panose="020B0604030504040204" pitchFamily="50" charset="-128"/>
                <a:cs typeface="Times New Roman" panose="02020603050405020304" pitchFamily="18" charset="0"/>
              </a:rPr>
              <a:t>23</a:t>
            </a:r>
            <a:r>
              <a:rPr lang="ja-JP" altLang="en-US" sz="2600" kern="100" dirty="0">
                <a:latin typeface="メイリオ" panose="020B0604030504040204" pitchFamily="50" charset="-128"/>
                <a:ea typeface="メイリオ" panose="020B0604030504040204" pitchFamily="50" charset="-128"/>
                <a:cs typeface="Times New Roman" panose="02020603050405020304" pitchFamily="18" charset="0"/>
              </a:rPr>
              <a:t>ページ）</a:t>
            </a:r>
            <a:endPar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0444C182-1FAC-2388-317A-4767A2921396}"/>
              </a:ext>
            </a:extLst>
          </p:cNvPr>
          <p:cNvSpPr>
            <a:spLocks noGrp="1"/>
          </p:cNvSpPr>
          <p:nvPr>
            <p:ph type="sldNum" sz="quarter" idx="12"/>
          </p:nvPr>
        </p:nvSpPr>
        <p:spPr/>
        <p:txBody>
          <a:bodyPr/>
          <a:lstStyle/>
          <a:p>
            <a:fld id="{B39BE069-85AA-4F7C-B0BB-2D5EC421C6BF}" type="slidenum">
              <a:rPr kumimoji="1" lang="ja-JP" altLang="en-US" smtClean="0"/>
              <a:t>14</a:t>
            </a:fld>
            <a:endParaRPr kumimoji="1" lang="ja-JP" altLang="en-US"/>
          </a:p>
        </p:txBody>
      </p:sp>
      <p:sp>
        <p:nvSpPr>
          <p:cNvPr id="5" name="テキスト ボックス 4">
            <a:extLst>
              <a:ext uri="{FF2B5EF4-FFF2-40B4-BE49-F238E27FC236}">
                <a16:creationId xmlns:a16="http://schemas.microsoft.com/office/drawing/2014/main" id="{BD67FAB8-32A8-AF53-1C01-6F2802F0A161}"/>
              </a:ext>
            </a:extLst>
          </p:cNvPr>
          <p:cNvSpPr txBox="1"/>
          <p:nvPr/>
        </p:nvSpPr>
        <p:spPr>
          <a:xfrm>
            <a:off x="1069848" y="5268685"/>
            <a:ext cx="4984057" cy="369332"/>
          </a:xfrm>
          <a:prstGeom prst="rect">
            <a:avLst/>
          </a:prstGeom>
          <a:noFill/>
        </p:spPr>
        <p:txBody>
          <a:bodyPr wrap="none" rtlCol="0">
            <a:spAutoFit/>
          </a:bodyPr>
          <a:lstStyle/>
          <a:p>
            <a:r>
              <a:rPr kumimoji="1" lang="ja-JP" altLang="en-US" dirty="0"/>
              <a:t>１）最新の行動規範は</a:t>
            </a:r>
            <a:r>
              <a:rPr kumimoji="1" lang="en-US" altLang="ja-JP" dirty="0"/>
              <a:t>2021</a:t>
            </a:r>
            <a:r>
              <a:rPr kumimoji="1" lang="ja-JP" altLang="en-US" dirty="0"/>
              <a:t>年</a:t>
            </a:r>
            <a:r>
              <a:rPr kumimoji="1" lang="en-US" altLang="ja-JP" dirty="0"/>
              <a:t>3</a:t>
            </a:r>
            <a:r>
              <a:rPr kumimoji="1" lang="ja-JP" altLang="en-US" dirty="0"/>
              <a:t>月</a:t>
            </a:r>
            <a:r>
              <a:rPr kumimoji="1" lang="en-US" altLang="ja-JP" dirty="0"/>
              <a:t>20</a:t>
            </a:r>
            <a:r>
              <a:rPr kumimoji="1" lang="ja-JP" altLang="en-US" dirty="0"/>
              <a:t>日に採択。</a:t>
            </a:r>
          </a:p>
        </p:txBody>
      </p:sp>
    </p:spTree>
    <p:extLst>
      <p:ext uri="{BB962C8B-B14F-4D97-AF65-F5344CB8AC3E}">
        <p14:creationId xmlns:p14="http://schemas.microsoft.com/office/powerpoint/2010/main" val="650476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43B3CB-E254-09D5-86AE-1840CD16B0E8}"/>
              </a:ext>
            </a:extLst>
          </p:cNvPr>
          <p:cNvSpPr>
            <a:spLocks noGrp="1"/>
          </p:cNvSpPr>
          <p:nvPr>
            <p:ph type="title"/>
          </p:nvPr>
        </p:nvSpPr>
        <p:spPr>
          <a:xfrm>
            <a:off x="1069848" y="484632"/>
            <a:ext cx="10058400" cy="1126454"/>
          </a:xfrm>
        </p:spPr>
        <p:txBody>
          <a:bodyPr>
            <a:normAutofit/>
          </a:bodyPr>
          <a:lstStyle/>
          <a:p>
            <a:r>
              <a:rPr kumimoji="1" lang="en-US" altLang="ja-JP" sz="4400" dirty="0">
                <a:latin typeface="+mj-ea"/>
              </a:rPr>
              <a:t>2.3.</a:t>
            </a:r>
            <a:r>
              <a:rPr kumimoji="1" lang="ja-JP" altLang="en-US" sz="4400" dirty="0"/>
              <a:t>資本主義の文脈下での「支援」</a:t>
            </a:r>
          </a:p>
        </p:txBody>
      </p:sp>
      <p:sp>
        <p:nvSpPr>
          <p:cNvPr id="3" name="コンテンツ プレースホルダー 2">
            <a:extLst>
              <a:ext uri="{FF2B5EF4-FFF2-40B4-BE49-F238E27FC236}">
                <a16:creationId xmlns:a16="http://schemas.microsoft.com/office/drawing/2014/main" id="{E4B8C4D0-8A8C-E4CF-AB3C-57BB491E62B9}"/>
              </a:ext>
            </a:extLst>
          </p:cNvPr>
          <p:cNvSpPr>
            <a:spLocks noGrp="1"/>
          </p:cNvSpPr>
          <p:nvPr>
            <p:ph idx="1"/>
          </p:nvPr>
        </p:nvSpPr>
        <p:spPr>
          <a:xfrm>
            <a:off x="905691" y="1532709"/>
            <a:ext cx="10222557" cy="4639491"/>
          </a:xfrm>
        </p:spPr>
        <p:txBody>
          <a:bodyPr>
            <a:normAutofit fontScale="92500" lnSpcReduction="10000"/>
          </a:bodyPr>
          <a:lstStyle/>
          <a:p>
            <a:pPr marL="0" indent="0">
              <a:buNone/>
            </a:pPr>
            <a:r>
              <a:rPr kumimoji="1" lang="ja-JP" altLang="en-US" sz="3200" b="1" dirty="0">
                <a:latin typeface="メイリオ" panose="020B0604030504040204" pitchFamily="50" charset="-128"/>
                <a:ea typeface="メイリオ" panose="020B0604030504040204" pitchFamily="50" charset="-128"/>
              </a:rPr>
              <a:t>「支援」の資本主義化</a:t>
            </a:r>
            <a:endParaRPr kumimoji="1" lang="en-US" altLang="ja-JP" sz="3200" b="1" dirty="0">
              <a:latin typeface="メイリオ" panose="020B0604030504040204" pitchFamily="50" charset="-128"/>
              <a:ea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rPr>
              <a:t>プラスの側面もある。</a:t>
            </a:r>
            <a:endParaRPr lang="en-US" altLang="ja-JP" sz="3200" dirty="0">
              <a:latin typeface="メイリオ" panose="020B0604030504040204" pitchFamily="50" charset="-128"/>
              <a:ea typeface="メイリオ" panose="020B0604030504040204" pitchFamily="50" charset="-128"/>
            </a:endParaRPr>
          </a:p>
          <a:p>
            <a:pPr marL="0" indent="0">
              <a:buNone/>
            </a:pPr>
            <a:r>
              <a:rPr lang="ja-JP" altLang="en-US" sz="3200" dirty="0">
                <a:latin typeface="メイリオ" panose="020B0604030504040204" pitchFamily="50" charset="-128"/>
                <a:ea typeface="メイリオ" panose="020B0604030504040204" pitchFamily="50" charset="-128"/>
              </a:rPr>
              <a:t>　：消費者主義による</a:t>
            </a:r>
            <a:r>
              <a:rPr kumimoji="1" lang="ja-JP" altLang="en-US" sz="3200" dirty="0">
                <a:latin typeface="メイリオ" panose="020B0604030504040204" pitchFamily="50" charset="-128"/>
                <a:ea typeface="メイリオ" panose="020B0604030504040204" pitchFamily="50" charset="-128"/>
              </a:rPr>
              <a:t>選択肢の増大</a:t>
            </a:r>
            <a:r>
              <a:rPr lang="ja-JP" altLang="en-US" sz="3200" dirty="0">
                <a:latin typeface="メイリオ" panose="020B0604030504040204" pitchFamily="50" charset="-128"/>
                <a:ea typeface="メイリオ" panose="020B0604030504040204" pitchFamily="50" charset="-128"/>
              </a:rPr>
              <a:t>。</a:t>
            </a:r>
            <a:endParaRPr kumimoji="1" lang="en-US" altLang="ja-JP" sz="3200" dirty="0">
              <a:latin typeface="メイリオ" panose="020B0604030504040204" pitchFamily="50" charset="-128"/>
              <a:ea typeface="メイリオ" panose="020B0604030504040204" pitchFamily="50" charset="-128"/>
            </a:endParaRPr>
          </a:p>
          <a:p>
            <a:pPr marL="0" indent="0">
              <a:buNone/>
            </a:pPr>
            <a:r>
              <a:rPr kumimoji="1" lang="ja-JP" altLang="en-US" sz="2800" dirty="0">
                <a:latin typeface="メイリオ" panose="020B0604030504040204" pitchFamily="50" charset="-128"/>
                <a:ea typeface="メイリオ" panose="020B0604030504040204" pitchFamily="50" charset="-128"/>
              </a:rPr>
              <a:t>　　（措置から契約へ（事業者を利用者が選択できる。））</a:t>
            </a:r>
            <a:endParaRPr kumimoji="1" lang="en-US" altLang="ja-JP" sz="2800" dirty="0">
              <a:latin typeface="メイリオ" panose="020B0604030504040204" pitchFamily="50" charset="-128"/>
              <a:ea typeface="メイリオ" panose="020B0604030504040204" pitchFamily="50" charset="-128"/>
            </a:endParaRPr>
          </a:p>
          <a:p>
            <a:pPr marL="0" indent="0">
              <a:buNone/>
            </a:pPr>
            <a:endParaRPr kumimoji="1" lang="en-US" altLang="ja-JP" sz="3200" dirty="0">
              <a:latin typeface="メイリオ" panose="020B0604030504040204" pitchFamily="50" charset="-128"/>
              <a:ea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rPr>
              <a:t>マイナスの側面もある。</a:t>
            </a:r>
            <a:endParaRPr lang="en-US" altLang="ja-JP" sz="3200" dirty="0">
              <a:latin typeface="メイリオ" panose="020B0604030504040204" pitchFamily="50" charset="-128"/>
              <a:ea typeface="メイリオ" panose="020B0604030504040204" pitchFamily="50" charset="-128"/>
            </a:endParaRPr>
          </a:p>
          <a:p>
            <a:pPr marL="0" indent="0">
              <a:buNone/>
            </a:pPr>
            <a:r>
              <a:rPr lang="ja-JP" altLang="en-US" sz="3200" dirty="0">
                <a:latin typeface="メイリオ" panose="020B0604030504040204" pitchFamily="50" charset="-128"/>
                <a:ea typeface="メイリオ" panose="020B0604030504040204" pitchFamily="50" charset="-128"/>
              </a:rPr>
              <a:t>　：管理主義・コスト重視</a:t>
            </a:r>
            <a:endParaRPr lang="en-US" altLang="ja-JP" sz="3200" dirty="0">
              <a:latin typeface="メイリオ" panose="020B0604030504040204" pitchFamily="50" charset="-128"/>
              <a:ea typeface="メイリオ" panose="020B0604030504040204" pitchFamily="50" charset="-128"/>
            </a:endParaRPr>
          </a:p>
          <a:p>
            <a:pPr marL="0" indent="0">
              <a:buNone/>
            </a:pPr>
            <a:r>
              <a:rPr lang="ja-JP" altLang="en-US" sz="3200" dirty="0">
                <a:latin typeface="メイリオ" panose="020B0604030504040204" pitchFamily="50" charset="-128"/>
                <a:ea typeface="メイリオ" panose="020B0604030504040204" pitchFamily="50" charset="-128"/>
              </a:rPr>
              <a:t>　　↓</a:t>
            </a:r>
            <a:endParaRPr lang="en-US" altLang="ja-JP" sz="3200" dirty="0">
              <a:latin typeface="メイリオ" panose="020B0604030504040204" pitchFamily="50" charset="-128"/>
              <a:ea typeface="メイリオ" panose="020B0604030504040204" pitchFamily="50" charset="-128"/>
            </a:endParaRPr>
          </a:p>
          <a:p>
            <a:pPr marL="0" indent="0">
              <a:buNone/>
            </a:pPr>
            <a:r>
              <a:rPr kumimoji="1" lang="ja-JP" altLang="en-US" sz="3200" dirty="0">
                <a:latin typeface="メイリオ" panose="020B0604030504040204" pitchFamily="50" charset="-128"/>
                <a:ea typeface="メイリオ" panose="020B0604030504040204" pitchFamily="50" charset="-128"/>
              </a:rPr>
              <a:t>マイナスを解消する努力として</a:t>
            </a:r>
            <a:r>
              <a:rPr kumimoji="1" lang="ja-JP" altLang="en-US" sz="3200" dirty="0">
                <a:solidFill>
                  <a:srgbClr val="FF0000"/>
                </a:solidFill>
                <a:latin typeface="メイリオ" panose="020B0604030504040204" pitchFamily="50" charset="-128"/>
                <a:ea typeface="メイリオ" panose="020B0604030504040204" pitchFamily="50" charset="-128"/>
              </a:rPr>
              <a:t>ベースの「支援」</a:t>
            </a:r>
            <a:r>
              <a:rPr kumimoji="1" lang="ja-JP" altLang="en-US" sz="3200" dirty="0">
                <a:latin typeface="メイリオ" panose="020B0604030504040204" pitchFamily="50" charset="-128"/>
                <a:ea typeface="メイリオ" panose="020B0604030504040204" pitchFamily="50" charset="-128"/>
              </a:rPr>
              <a:t>が必要？</a:t>
            </a:r>
          </a:p>
        </p:txBody>
      </p:sp>
      <p:sp>
        <p:nvSpPr>
          <p:cNvPr id="4" name="スライド番号プレースホルダー 3">
            <a:extLst>
              <a:ext uri="{FF2B5EF4-FFF2-40B4-BE49-F238E27FC236}">
                <a16:creationId xmlns:a16="http://schemas.microsoft.com/office/drawing/2014/main" id="{069FF264-AC84-D973-C943-503D879B31A4}"/>
              </a:ext>
            </a:extLst>
          </p:cNvPr>
          <p:cNvSpPr>
            <a:spLocks noGrp="1"/>
          </p:cNvSpPr>
          <p:nvPr>
            <p:ph type="sldNum" sz="quarter" idx="12"/>
          </p:nvPr>
        </p:nvSpPr>
        <p:spPr/>
        <p:txBody>
          <a:bodyPr/>
          <a:lstStyle/>
          <a:p>
            <a:fld id="{B39BE069-85AA-4F7C-B0BB-2D5EC421C6BF}" type="slidenum">
              <a:rPr kumimoji="1" lang="ja-JP" altLang="en-US" smtClean="0"/>
              <a:t>15</a:t>
            </a:fld>
            <a:endParaRPr kumimoji="1" lang="ja-JP" altLang="en-US"/>
          </a:p>
        </p:txBody>
      </p:sp>
    </p:spTree>
    <p:extLst>
      <p:ext uri="{BB962C8B-B14F-4D97-AF65-F5344CB8AC3E}">
        <p14:creationId xmlns:p14="http://schemas.microsoft.com/office/powerpoint/2010/main" val="395712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43F23D-7FFE-4273-F5C1-550FA3A8B51A}"/>
              </a:ext>
            </a:extLst>
          </p:cNvPr>
          <p:cNvSpPr>
            <a:spLocks noGrp="1"/>
          </p:cNvSpPr>
          <p:nvPr>
            <p:ph type="title"/>
          </p:nvPr>
        </p:nvSpPr>
        <p:spPr>
          <a:xfrm>
            <a:off x="1069848" y="484632"/>
            <a:ext cx="10058400" cy="943574"/>
          </a:xfrm>
        </p:spPr>
        <p:txBody>
          <a:bodyPr>
            <a:normAutofit/>
          </a:bodyPr>
          <a:lstStyle/>
          <a:p>
            <a:r>
              <a:rPr kumimoji="1" lang="ja-JP" altLang="en-US" sz="4400" dirty="0"/>
              <a:t>ケアマネジメントによる選択肢の増大</a:t>
            </a:r>
          </a:p>
        </p:txBody>
      </p:sp>
      <p:sp>
        <p:nvSpPr>
          <p:cNvPr id="3" name="コンテンツ プレースホルダー 2">
            <a:extLst>
              <a:ext uri="{FF2B5EF4-FFF2-40B4-BE49-F238E27FC236}">
                <a16:creationId xmlns:a16="http://schemas.microsoft.com/office/drawing/2014/main" id="{2D45E260-FB92-7575-C832-47429EDE92ED}"/>
              </a:ext>
            </a:extLst>
          </p:cNvPr>
          <p:cNvSpPr>
            <a:spLocks noGrp="1"/>
          </p:cNvSpPr>
          <p:nvPr>
            <p:ph idx="1"/>
          </p:nvPr>
        </p:nvSpPr>
        <p:spPr>
          <a:xfrm>
            <a:off x="1069848" y="1611087"/>
            <a:ext cx="10058400" cy="4561114"/>
          </a:xfrm>
        </p:spPr>
        <p:txBody>
          <a:bodyPr>
            <a:noAutofit/>
          </a:bodyPr>
          <a:lstStyle/>
          <a:p>
            <a:pPr marL="0" indent="0">
              <a:buNone/>
            </a:pPr>
            <a:r>
              <a:rPr lang="ja-JP" altLang="en-US" sz="2400" b="1" dirty="0">
                <a:effectLst/>
                <a:latin typeface="メイリオ" panose="020B0604030504040204" pitchFamily="50" charset="-128"/>
                <a:ea typeface="メイリオ" panose="020B0604030504040204" pitchFamily="50" charset="-128"/>
                <a:cs typeface="Times New Roman" panose="02020603050405020304" pitchFamily="18" charset="0"/>
              </a:rPr>
              <a:t>一般的なケアマネジメントの手法</a:t>
            </a:r>
            <a:endPar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a:buFont typeface="Arial" panose="020B0604020202020204" pitchFamily="34" charset="0"/>
              <a:buChar char="•"/>
            </a:pPr>
            <a:r>
              <a:rPr lang="ja-JP"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サービス提供者の側では、制度の取り決めに従って、提供する福祉サービスが単位化され点数がつけられたり、価格がつけられたりする。</a:t>
            </a:r>
            <a:endParaRPr lang="en-US" altLang="ja-JP" sz="24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buFont typeface="Arial" panose="020B0604020202020204" pitchFamily="34" charset="0"/>
              <a:buChar char="•"/>
            </a:pPr>
            <a:r>
              <a:rPr lang="ja-JP"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利用者の側では、あらかじめ利用できる点数や金額が決められており、その範囲で福祉サービスなどを利用することができる。</a:t>
            </a:r>
            <a:endParaRPr lang="en-US" altLang="ja-JP" sz="24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4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b="1" dirty="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a:buFont typeface="Arial" panose="020B0604020202020204" pitchFamily="34" charset="0"/>
              <a:buChar char="•"/>
            </a:pPr>
            <a:r>
              <a:rPr lang="ja-JP"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利用できる単位が需給両面から決まっている</a:t>
            </a:r>
            <a:r>
              <a:rPr lang="ja-JP" altLang="en-US" sz="24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パッケージ化</a:t>
            </a:r>
            <a:r>
              <a:rPr lang="ja-JP" altLang="en-US" sz="2400" dirty="0">
                <a:effectLst/>
                <a:latin typeface="メイリオ" panose="020B0604030504040204" pitchFamily="50" charset="-128"/>
                <a:ea typeface="メイリオ" panose="020B0604030504040204" pitchFamily="50" charset="-128"/>
                <a:cs typeface="Times New Roman" panose="02020603050405020304" pitchFamily="18" charset="0"/>
              </a:rPr>
              <a:t>による</a:t>
            </a:r>
            <a:endParaRPr lang="en-US" altLang="ja-JP" sz="24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400" dirty="0">
                <a:effectLst/>
                <a:latin typeface="メイリオ" panose="020B0604030504040204" pitchFamily="50" charset="-128"/>
                <a:ea typeface="メイリオ" panose="020B0604030504040204" pitchFamily="50" charset="-128"/>
                <a:cs typeface="Times New Roman" panose="02020603050405020304" pitchFamily="18" charset="0"/>
              </a:rPr>
              <a:t>  選択性の向上と効率化</a:t>
            </a:r>
            <a:endParaRPr lang="en-US" altLang="ja-JP" sz="2400" dirty="0">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en-US"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400" dirty="0">
                <a:latin typeface="メイリオ" panose="020B0604030504040204" pitchFamily="50" charset="-128"/>
                <a:ea typeface="メイリオ" panose="020B0604030504040204" pitchFamily="50" charset="-128"/>
              </a:rPr>
              <a:t> </a:t>
            </a:r>
            <a:r>
              <a:rPr lang="ja-JP" altLang="en-US" sz="2400" dirty="0">
                <a:solidFill>
                  <a:srgbClr val="FF0000"/>
                </a:solidFill>
                <a:latin typeface="メイリオ" panose="020B0604030504040204" pitchFamily="50" charset="-128"/>
                <a:ea typeface="メイリオ" panose="020B0604030504040204" pitchFamily="50" charset="-128"/>
              </a:rPr>
              <a:t>消費者主義による</a:t>
            </a:r>
            <a:r>
              <a:rPr kumimoji="1" lang="ja-JP" altLang="en-US" sz="2400" dirty="0">
                <a:solidFill>
                  <a:srgbClr val="FF0000"/>
                </a:solidFill>
                <a:latin typeface="メイリオ" panose="020B0604030504040204" pitchFamily="50" charset="-128"/>
                <a:ea typeface="メイリオ" panose="020B0604030504040204" pitchFamily="50" charset="-128"/>
              </a:rPr>
              <a:t>選択肢の増大</a:t>
            </a:r>
            <a:endParaRPr lang="en-US" altLang="ja-JP" sz="24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274320" lvl="1" indent="0">
              <a:buNone/>
            </a:pPr>
            <a:r>
              <a:rPr lang="ja-JP" altLang="en-US"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dirty="0">
                <a:solidFill>
                  <a:schemeClr val="accent1">
                    <a:lumMod val="40000"/>
                    <a:lumOff val="6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利用者が自ら選択するのが原則だが、ニーズや福祉サービス等が複雑で理解しづらい</a:t>
            </a:r>
            <a:endParaRPr lang="en-US" altLang="ja-JP"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74320" lvl="1" indent="0">
              <a:buNone/>
            </a:pPr>
            <a:r>
              <a:rPr lang="ja-JP" altLang="en-US"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場合は、その支援を行う相談員が必要となる。この相談員をケアマネジャーと呼ぶ</a:t>
            </a:r>
            <a:endParaRPr lang="en-US" altLang="ja-JP"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74320" lvl="1" indent="0">
              <a:buNone/>
            </a:pPr>
            <a:r>
              <a:rPr lang="en-US" altLang="ja-JP"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ことが多い。</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0408E4F5-9ADE-F1DA-8724-7E9BB15262D5}"/>
              </a:ext>
            </a:extLst>
          </p:cNvPr>
          <p:cNvSpPr>
            <a:spLocks noGrp="1"/>
          </p:cNvSpPr>
          <p:nvPr>
            <p:ph type="sldNum" sz="quarter" idx="12"/>
          </p:nvPr>
        </p:nvSpPr>
        <p:spPr/>
        <p:txBody>
          <a:bodyPr/>
          <a:lstStyle/>
          <a:p>
            <a:fld id="{B39BE069-85AA-4F7C-B0BB-2D5EC421C6BF}" type="slidenum">
              <a:rPr kumimoji="1" lang="ja-JP" altLang="en-US" smtClean="0"/>
              <a:t>16</a:t>
            </a:fld>
            <a:endParaRPr kumimoji="1" lang="ja-JP" altLang="en-US"/>
          </a:p>
        </p:txBody>
      </p:sp>
    </p:spTree>
    <p:extLst>
      <p:ext uri="{BB962C8B-B14F-4D97-AF65-F5344CB8AC3E}">
        <p14:creationId xmlns:p14="http://schemas.microsoft.com/office/powerpoint/2010/main" val="1724914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0C851-6D59-73A7-C42B-2E07C9C3CB0D}"/>
              </a:ext>
            </a:extLst>
          </p:cNvPr>
          <p:cNvSpPr>
            <a:spLocks noGrp="1"/>
          </p:cNvSpPr>
          <p:nvPr>
            <p:ph type="title"/>
          </p:nvPr>
        </p:nvSpPr>
        <p:spPr>
          <a:xfrm>
            <a:off x="1069848" y="484632"/>
            <a:ext cx="10058400" cy="1126454"/>
          </a:xfrm>
        </p:spPr>
        <p:txBody>
          <a:bodyPr>
            <a:normAutofit/>
          </a:bodyPr>
          <a:lstStyle/>
          <a:p>
            <a:r>
              <a:rPr kumimoji="1" lang="ja-JP" altLang="en-US" sz="4400" dirty="0"/>
              <a:t>ケアマネジメント</a:t>
            </a:r>
            <a:r>
              <a:rPr lang="ja-JP" altLang="en-US" sz="4400" dirty="0"/>
              <a:t>へ</a:t>
            </a:r>
            <a:r>
              <a:rPr kumimoji="1" lang="ja-JP" altLang="en-US" sz="4400" dirty="0"/>
              <a:t>の批判</a:t>
            </a:r>
          </a:p>
        </p:txBody>
      </p:sp>
      <p:sp>
        <p:nvSpPr>
          <p:cNvPr id="3" name="コンテンツ プレースホルダー 2">
            <a:extLst>
              <a:ext uri="{FF2B5EF4-FFF2-40B4-BE49-F238E27FC236}">
                <a16:creationId xmlns:a16="http://schemas.microsoft.com/office/drawing/2014/main" id="{C8CA5D9B-E793-EA9A-1D22-3780ECAAF985}"/>
              </a:ext>
            </a:extLst>
          </p:cNvPr>
          <p:cNvSpPr>
            <a:spLocks noGrp="1"/>
          </p:cNvSpPr>
          <p:nvPr>
            <p:ph idx="1"/>
          </p:nvPr>
        </p:nvSpPr>
        <p:spPr>
          <a:xfrm>
            <a:off x="1069848" y="1393371"/>
            <a:ext cx="10058400" cy="5085805"/>
          </a:xfrm>
        </p:spPr>
        <p:txBody>
          <a:bodyPr>
            <a:normAutofit/>
          </a:bodyPr>
          <a:lstStyle/>
          <a:p>
            <a:r>
              <a:rPr lang="ja-JP" altLang="ja-JP" sz="2200" dirty="0">
                <a:effectLst/>
                <a:latin typeface="メイリオ" panose="020B0604030504040204" pitchFamily="50" charset="-128"/>
                <a:ea typeface="メイリオ" panose="020B0604030504040204" pitchFamily="50" charset="-128"/>
                <a:cs typeface="Times New Roman" panose="02020603050405020304" pitchFamily="18" charset="0"/>
              </a:rPr>
              <a:t>福祉サービス</a:t>
            </a:r>
            <a:r>
              <a:rPr lang="ja-JP" altLang="en-US" sz="2200" dirty="0">
                <a:latin typeface="メイリオ" panose="020B0604030504040204" pitchFamily="50" charset="-128"/>
                <a:ea typeface="メイリオ" panose="020B0604030504040204" pitchFamily="50" charset="-128"/>
                <a:cs typeface="Times New Roman" panose="02020603050405020304" pitchFamily="18" charset="0"/>
              </a:rPr>
              <a:t>が</a:t>
            </a:r>
            <a:r>
              <a:rPr lang="ja-JP" altLang="ja-JP" sz="2200" dirty="0">
                <a:effectLst/>
                <a:latin typeface="メイリオ" panose="020B0604030504040204" pitchFamily="50" charset="-128"/>
                <a:ea typeface="メイリオ" panose="020B0604030504040204" pitchFamily="50" charset="-128"/>
                <a:cs typeface="Times New Roman" panose="02020603050405020304" pitchFamily="18" charset="0"/>
              </a:rPr>
              <a:t>民間ではなく公的に提供されるイギリスで、サービス提供の効率化のためにその管理を行う手法が求められ</a:t>
            </a:r>
            <a:r>
              <a:rPr lang="ja-JP" altLang="en-US" sz="2200" dirty="0">
                <a:effectLst/>
                <a:latin typeface="メイリオ" panose="020B0604030504040204" pitchFamily="50" charset="-128"/>
                <a:ea typeface="メイリオ" panose="020B0604030504040204" pitchFamily="50" charset="-128"/>
                <a:cs typeface="Times New Roman" panose="02020603050405020304" pitchFamily="18" charset="0"/>
              </a:rPr>
              <a:t>、ケアマネジメントが導入された</a:t>
            </a:r>
            <a:r>
              <a:rPr lang="ja-JP" altLang="ja-JP" sz="22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2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2200" dirty="0">
                <a:effectLst/>
                <a:latin typeface="メイリオ" panose="020B0604030504040204" pitchFamily="50" charset="-128"/>
                <a:ea typeface="メイリオ" panose="020B0604030504040204" pitchFamily="50" charset="-128"/>
                <a:cs typeface="Times New Roman" panose="02020603050405020304" pitchFamily="18" charset="0"/>
              </a:rPr>
              <a:t>「ケアマネジメントは、社会サービスの提供に対してビジネス原則を適用することにソーシャルワーカーを直接関与させ、ソーシャルワーカーの技能を流用し、国家支出を削減」（</a:t>
            </a:r>
            <a:r>
              <a:rPr lang="en-US" altLang="ja-JP" sz="2200" dirty="0">
                <a:effectLst/>
                <a:latin typeface="メイリオ" panose="020B0604030504040204" pitchFamily="50" charset="-128"/>
                <a:ea typeface="メイリオ" panose="020B0604030504040204" pitchFamily="50" charset="-128"/>
                <a:cs typeface="Times New Roman" panose="02020603050405020304" pitchFamily="18" charset="0"/>
              </a:rPr>
              <a:t>Dustin 2007=2023: 108</a:t>
            </a:r>
            <a:r>
              <a:rPr lang="ja-JP" altLang="ja-JP" sz="2200" dirty="0">
                <a:effectLst/>
                <a:latin typeface="メイリオ" panose="020B0604030504040204" pitchFamily="50" charset="-128"/>
                <a:ea typeface="メイリオ" panose="020B0604030504040204" pitchFamily="50" charset="-128"/>
                <a:cs typeface="Times New Roman" panose="02020603050405020304" pitchFamily="18" charset="0"/>
              </a:rPr>
              <a:t>）することに貢献させているとの批判にもつながった。</a:t>
            </a:r>
            <a:r>
              <a:rPr lang="ja-JP" altLang="en-US" sz="22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：ケアの効率化・裁量の減少</a:t>
            </a:r>
            <a:endParaRPr lang="en-US" altLang="ja-JP" sz="22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2200" dirty="0">
                <a:effectLst/>
                <a:latin typeface="メイリオ" panose="020B0604030504040204" pitchFamily="50" charset="-128"/>
                <a:ea typeface="メイリオ" panose="020B0604030504040204" pitchFamily="50" charset="-128"/>
                <a:cs typeface="Times New Roman" panose="02020603050405020304" pitchFamily="18" charset="0"/>
              </a:rPr>
              <a:t>ソーシャルワークは、対象者と長期にわたる継続的な支援関係を築くことが求められることが多いが、サービスの割り当てに集中せざるを得ないケアマネジメントでは、支援関係が短期に終結しそれは難しい。また、</a:t>
            </a:r>
            <a:r>
              <a:rPr lang="ja-JP" altLang="ja-JP" sz="2200" dirty="0">
                <a:effectLst/>
                <a:latin typeface="メイリオ" panose="020B0604030504040204" pitchFamily="50" charset="-128"/>
                <a:ea typeface="メイリオ" panose="020B0604030504040204" pitchFamily="50" charset="-128"/>
                <a:cs typeface="Segoe UI Symbol" panose="020B0502040204020203" pitchFamily="34" charset="0"/>
              </a:rPr>
              <a:t>ソーシャルワーカーの専門性を支える裁量性も抑制されてしまう</a:t>
            </a:r>
            <a:r>
              <a:rPr lang="ja-JP" altLang="en-US" sz="2200" dirty="0">
                <a:effectLst/>
                <a:latin typeface="メイリオ" panose="020B0604030504040204" pitchFamily="50" charset="-128"/>
                <a:ea typeface="メイリオ" panose="020B0604030504040204" pitchFamily="50" charset="-128"/>
                <a:cs typeface="Segoe UI Symbol" panose="020B0502040204020203" pitchFamily="34" charset="0"/>
              </a:rPr>
              <a:t>可能性がある</a:t>
            </a:r>
            <a:r>
              <a:rPr lang="ja-JP" altLang="ja-JP" sz="2200" dirty="0">
                <a:effectLst/>
                <a:latin typeface="メイリオ" panose="020B0604030504040204" pitchFamily="50" charset="-128"/>
                <a:ea typeface="メイリオ" panose="020B0604030504040204" pitchFamily="50" charset="-128"/>
                <a:cs typeface="Segoe UI Symbol" panose="020B0502040204020203" pitchFamily="34" charset="0"/>
              </a:rPr>
              <a:t>。</a:t>
            </a:r>
            <a:endParaRPr lang="en-US" altLang="ja-JP" sz="2200" dirty="0">
              <a:effectLst/>
              <a:latin typeface="メイリオ" panose="020B0604030504040204" pitchFamily="50" charset="-128"/>
              <a:ea typeface="メイリオ" panose="020B0604030504040204" pitchFamily="50" charset="-128"/>
              <a:cs typeface="Segoe UI Symbol" panose="020B0502040204020203" pitchFamily="34" charset="0"/>
            </a:endParaRPr>
          </a:p>
          <a:p>
            <a:pPr marL="0" indent="0">
              <a:buNone/>
            </a:pPr>
            <a:r>
              <a:rPr lang="ja-JP" altLang="en-US" sz="2200" dirty="0">
                <a:effectLst/>
                <a:latin typeface="メイリオ" panose="020B0604030504040204" pitchFamily="50" charset="-128"/>
                <a:ea typeface="メイリオ" panose="020B0604030504040204" pitchFamily="50" charset="-128"/>
                <a:cs typeface="Segoe UI Symbol" panose="020B0502040204020203" pitchFamily="34" charset="0"/>
              </a:rPr>
              <a:t>　</a:t>
            </a:r>
            <a:r>
              <a:rPr lang="ja-JP" altLang="en-US" sz="2200" dirty="0">
                <a:solidFill>
                  <a:srgbClr val="FF0000"/>
                </a:solidFill>
                <a:effectLst/>
                <a:latin typeface="メイリオ" panose="020B0604030504040204" pitchFamily="50" charset="-128"/>
                <a:ea typeface="メイリオ" panose="020B0604030504040204" pitchFamily="50" charset="-128"/>
                <a:cs typeface="Segoe UI Symbol" panose="020B0502040204020203" pitchFamily="34" charset="0"/>
              </a:rPr>
              <a:t>⇒よって、ベースの支援等が強調される？</a:t>
            </a:r>
            <a:endParaRPr lang="en-US" altLang="ja-JP" sz="2200" dirty="0">
              <a:solidFill>
                <a:srgbClr val="FF0000"/>
              </a:solidFill>
              <a:effectLst/>
              <a:latin typeface="メイリオ" panose="020B0604030504040204" pitchFamily="50" charset="-128"/>
              <a:ea typeface="メイリオ" panose="020B0604030504040204" pitchFamily="50" charset="-128"/>
              <a:cs typeface="Segoe UI Symbol" panose="020B0502040204020203" pitchFamily="34" charset="0"/>
            </a:endParaRPr>
          </a:p>
        </p:txBody>
      </p:sp>
      <p:sp>
        <p:nvSpPr>
          <p:cNvPr id="4" name="スライド番号プレースホルダー 3">
            <a:extLst>
              <a:ext uri="{FF2B5EF4-FFF2-40B4-BE49-F238E27FC236}">
                <a16:creationId xmlns:a16="http://schemas.microsoft.com/office/drawing/2014/main" id="{2000BD6C-A264-2746-88C8-E2A975EE4EC7}"/>
              </a:ext>
            </a:extLst>
          </p:cNvPr>
          <p:cNvSpPr>
            <a:spLocks noGrp="1"/>
          </p:cNvSpPr>
          <p:nvPr>
            <p:ph type="sldNum" sz="quarter" idx="12"/>
          </p:nvPr>
        </p:nvSpPr>
        <p:spPr/>
        <p:txBody>
          <a:bodyPr/>
          <a:lstStyle/>
          <a:p>
            <a:fld id="{B39BE069-85AA-4F7C-B0BB-2D5EC421C6BF}" type="slidenum">
              <a:rPr kumimoji="1" lang="ja-JP" altLang="en-US" smtClean="0"/>
              <a:t>17</a:t>
            </a:fld>
            <a:endParaRPr kumimoji="1" lang="ja-JP" altLang="en-US"/>
          </a:p>
        </p:txBody>
      </p:sp>
    </p:spTree>
    <p:extLst>
      <p:ext uri="{BB962C8B-B14F-4D97-AF65-F5344CB8AC3E}">
        <p14:creationId xmlns:p14="http://schemas.microsoft.com/office/powerpoint/2010/main" val="2901564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579AA-43AD-C3EE-1CD7-4EC9918E83C3}"/>
              </a:ext>
            </a:extLst>
          </p:cNvPr>
          <p:cNvSpPr>
            <a:spLocks noGrp="1"/>
          </p:cNvSpPr>
          <p:nvPr>
            <p:ph type="title"/>
          </p:nvPr>
        </p:nvSpPr>
        <p:spPr>
          <a:xfrm>
            <a:off x="2167127" y="1225296"/>
            <a:ext cx="9458815" cy="3520440"/>
          </a:xfrm>
        </p:spPr>
        <p:txBody>
          <a:bodyPr>
            <a:normAutofit/>
          </a:bodyPr>
          <a:lstStyle/>
          <a:p>
            <a:r>
              <a:rPr lang="ja-JP" altLang="ja-JP" sz="4800" dirty="0">
                <a:effectLst/>
                <a:latin typeface="+mj-ea"/>
                <a:cs typeface="Times New Roman" panose="02020603050405020304" pitchFamily="18" charset="0"/>
              </a:rPr>
              <a:t>政策論では</a:t>
            </a:r>
            <a:br>
              <a:rPr lang="en-US" altLang="ja-JP" sz="4800" dirty="0">
                <a:effectLst/>
                <a:latin typeface="+mj-ea"/>
                <a:cs typeface="Times New Roman" panose="02020603050405020304" pitchFamily="18" charset="0"/>
              </a:rPr>
            </a:br>
            <a:r>
              <a:rPr lang="ja-JP" altLang="ja-JP" sz="4800" dirty="0">
                <a:effectLst/>
                <a:latin typeface="+mj-ea"/>
                <a:cs typeface="Times New Roman" panose="02020603050405020304" pitchFamily="18" charset="0"/>
              </a:rPr>
              <a:t>「支援」はどう位置付けられるか</a:t>
            </a:r>
            <a:endParaRPr kumimoji="1" lang="ja-JP" altLang="en-US" sz="4800" dirty="0">
              <a:latin typeface="+mj-ea"/>
            </a:endParaRPr>
          </a:p>
        </p:txBody>
      </p:sp>
      <p:sp>
        <p:nvSpPr>
          <p:cNvPr id="4" name="スライド番号プレースホルダー 3">
            <a:extLst>
              <a:ext uri="{FF2B5EF4-FFF2-40B4-BE49-F238E27FC236}">
                <a16:creationId xmlns:a16="http://schemas.microsoft.com/office/drawing/2014/main" id="{AAFD5AC5-9176-F052-9D34-0CE257C99971}"/>
              </a:ext>
            </a:extLst>
          </p:cNvPr>
          <p:cNvSpPr>
            <a:spLocks noGrp="1"/>
          </p:cNvSpPr>
          <p:nvPr>
            <p:ph type="sldNum" sz="quarter" idx="12"/>
          </p:nvPr>
        </p:nvSpPr>
        <p:spPr/>
        <p:txBody>
          <a:bodyPr/>
          <a:lstStyle/>
          <a:p>
            <a:fld id="{B39BE069-85AA-4F7C-B0BB-2D5EC421C6BF}" type="slidenum">
              <a:rPr kumimoji="1" lang="ja-JP" altLang="en-US" smtClean="0"/>
              <a:t>18</a:t>
            </a:fld>
            <a:endParaRPr kumimoji="1" lang="ja-JP" altLang="en-US"/>
          </a:p>
        </p:txBody>
      </p:sp>
    </p:spTree>
    <p:extLst>
      <p:ext uri="{BB962C8B-B14F-4D97-AF65-F5344CB8AC3E}">
        <p14:creationId xmlns:p14="http://schemas.microsoft.com/office/powerpoint/2010/main" val="849335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83A382-3483-BF12-BEC6-88AE5FE94F15}"/>
              </a:ext>
            </a:extLst>
          </p:cNvPr>
          <p:cNvSpPr>
            <a:spLocks noGrp="1"/>
          </p:cNvSpPr>
          <p:nvPr>
            <p:ph type="title"/>
          </p:nvPr>
        </p:nvSpPr>
        <p:spPr>
          <a:xfrm>
            <a:off x="1069848" y="484632"/>
            <a:ext cx="10058400" cy="903914"/>
          </a:xfrm>
        </p:spPr>
        <p:txBody>
          <a:bodyPr>
            <a:normAutofit/>
          </a:bodyPr>
          <a:lstStyle/>
          <a:p>
            <a:r>
              <a:rPr kumimoji="1" lang="en-US" altLang="ja-JP" sz="4400" dirty="0">
                <a:latin typeface="+mj-ea"/>
              </a:rPr>
              <a:t>3.1.</a:t>
            </a:r>
            <a:r>
              <a:rPr kumimoji="1" lang="ja-JP" altLang="en-US" sz="4400" dirty="0"/>
              <a:t>現在の制度下での「支援」の定義</a:t>
            </a:r>
          </a:p>
        </p:txBody>
      </p:sp>
      <p:sp>
        <p:nvSpPr>
          <p:cNvPr id="3" name="コンテンツ プレースホルダー 2">
            <a:extLst>
              <a:ext uri="{FF2B5EF4-FFF2-40B4-BE49-F238E27FC236}">
                <a16:creationId xmlns:a16="http://schemas.microsoft.com/office/drawing/2014/main" id="{3145F218-F454-07E9-4C50-DBDD0404F52F}"/>
              </a:ext>
            </a:extLst>
          </p:cNvPr>
          <p:cNvSpPr>
            <a:spLocks noGrp="1"/>
          </p:cNvSpPr>
          <p:nvPr>
            <p:ph idx="1"/>
          </p:nvPr>
        </p:nvSpPr>
        <p:spPr>
          <a:xfrm>
            <a:off x="1069848" y="1388547"/>
            <a:ext cx="10058400" cy="4783654"/>
          </a:xfrm>
        </p:spPr>
        <p:txBody>
          <a:bodyPr>
            <a:noAutofit/>
          </a:bodyPr>
          <a:lstStyle/>
          <a:p>
            <a:pPr marL="0" indent="0">
              <a:buNone/>
            </a:pPr>
            <a:r>
              <a:rPr lang="ja-JP" altLang="ja-JP" sz="2400" b="1" dirty="0">
                <a:effectLst/>
                <a:latin typeface="メイリオ" panose="020B0604030504040204" pitchFamily="50" charset="-128"/>
                <a:ea typeface="メイリオ" panose="020B0604030504040204" pitchFamily="50" charset="-128"/>
                <a:cs typeface="Times New Roman" panose="02020603050405020304" pitchFamily="18" charset="0"/>
              </a:rPr>
              <a:t>介護保険の介護と支援</a:t>
            </a:r>
            <a:endPar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dirty="0">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dirty="0">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dirty="0">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dirty="0">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dirty="0">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lang="en-US" altLang="ja-JP" dirty="0">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dirty="0">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2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2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自分でも日常生活を送れる方へその方の日常生活動作のうちできない部分だけを補うのが支援</a:t>
            </a:r>
            <a:r>
              <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（最終的に</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行う</a:t>
            </a:r>
            <a:r>
              <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のは本人）、できないことをその人の代わりに全面的に行うのが介護・介助。</a:t>
            </a:r>
          </a:p>
        </p:txBody>
      </p:sp>
      <p:sp>
        <p:nvSpPr>
          <p:cNvPr id="4" name="スライド番号プレースホルダー 3">
            <a:extLst>
              <a:ext uri="{FF2B5EF4-FFF2-40B4-BE49-F238E27FC236}">
                <a16:creationId xmlns:a16="http://schemas.microsoft.com/office/drawing/2014/main" id="{EC57CCFC-52FE-F48A-DF10-44D44EE78F1C}"/>
              </a:ext>
            </a:extLst>
          </p:cNvPr>
          <p:cNvSpPr>
            <a:spLocks noGrp="1"/>
          </p:cNvSpPr>
          <p:nvPr>
            <p:ph type="sldNum" sz="quarter" idx="12"/>
          </p:nvPr>
        </p:nvSpPr>
        <p:spPr/>
        <p:txBody>
          <a:bodyPr/>
          <a:lstStyle/>
          <a:p>
            <a:fld id="{B39BE069-85AA-4F7C-B0BB-2D5EC421C6BF}" type="slidenum">
              <a:rPr kumimoji="1" lang="ja-JP" altLang="en-US" smtClean="0"/>
              <a:t>19</a:t>
            </a:fld>
            <a:endParaRPr kumimoji="1" lang="ja-JP" altLang="en-US"/>
          </a:p>
        </p:txBody>
      </p:sp>
      <p:graphicFrame>
        <p:nvGraphicFramePr>
          <p:cNvPr id="7" name="表 6">
            <a:extLst>
              <a:ext uri="{FF2B5EF4-FFF2-40B4-BE49-F238E27FC236}">
                <a16:creationId xmlns:a16="http://schemas.microsoft.com/office/drawing/2014/main" id="{BE2E05BA-F79B-8405-2BD6-9CD3C7D6E168}"/>
              </a:ext>
            </a:extLst>
          </p:cNvPr>
          <p:cNvGraphicFramePr>
            <a:graphicFrameLocks noGrp="1"/>
          </p:cNvGraphicFramePr>
          <p:nvPr>
            <p:extLst>
              <p:ext uri="{D42A27DB-BD31-4B8C-83A1-F6EECF244321}">
                <p14:modId xmlns:p14="http://schemas.microsoft.com/office/powerpoint/2010/main" val="2257398902"/>
              </p:ext>
            </p:extLst>
          </p:nvPr>
        </p:nvGraphicFramePr>
        <p:xfrm>
          <a:off x="1262819" y="1810745"/>
          <a:ext cx="9666362" cy="2833889"/>
        </p:xfrm>
        <a:graphic>
          <a:graphicData uri="http://schemas.openxmlformats.org/drawingml/2006/table">
            <a:tbl>
              <a:tblPr firstRow="1" firstCol="1" bandRow="1">
                <a:tableStyleId>{5940675A-B579-460E-94D1-54222C63F5DA}</a:tableStyleId>
              </a:tblPr>
              <a:tblGrid>
                <a:gridCol w="1411781">
                  <a:extLst>
                    <a:ext uri="{9D8B030D-6E8A-4147-A177-3AD203B41FA5}">
                      <a16:colId xmlns:a16="http://schemas.microsoft.com/office/drawing/2014/main" val="3991988172"/>
                    </a:ext>
                  </a:extLst>
                </a:gridCol>
                <a:gridCol w="8254581">
                  <a:extLst>
                    <a:ext uri="{9D8B030D-6E8A-4147-A177-3AD203B41FA5}">
                      <a16:colId xmlns:a16="http://schemas.microsoft.com/office/drawing/2014/main" val="2203471621"/>
                    </a:ext>
                  </a:extLst>
                </a:gridCol>
              </a:tblGrid>
              <a:tr h="968813">
                <a:tc>
                  <a:txBody>
                    <a:bodyPr/>
                    <a:lstStyle/>
                    <a:p>
                      <a:pPr algn="ctr">
                        <a:buNone/>
                      </a:pPr>
                      <a:r>
                        <a:rPr lang="ja-JP" sz="2000" kern="100" dirty="0">
                          <a:effectLst/>
                          <a:latin typeface="+mn-ea"/>
                          <a:ea typeface="+mn-ea"/>
                        </a:rPr>
                        <a:t>自立</a:t>
                      </a:r>
                      <a:endParaRPr lang="en-US" altLang="ja-JP" sz="2000" kern="100" dirty="0">
                        <a:effectLst/>
                        <a:latin typeface="+mn-ea"/>
                        <a:ea typeface="+mn-ea"/>
                      </a:endParaRPr>
                    </a:p>
                    <a:p>
                      <a:pPr algn="ctr">
                        <a:buNone/>
                      </a:pPr>
                      <a:r>
                        <a:rPr lang="ja-JP" sz="2000" kern="100" dirty="0">
                          <a:effectLst/>
                          <a:latin typeface="+mn-ea"/>
                          <a:ea typeface="+mn-ea"/>
                        </a:rPr>
                        <a:t>（非該当）</a:t>
                      </a:r>
                      <a:endParaRPr lang="ja-JP" sz="2000"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buNone/>
                      </a:pPr>
                      <a:r>
                        <a:rPr lang="ja-JP" sz="2000" kern="100" dirty="0">
                          <a:effectLst/>
                          <a:latin typeface="+mn-ea"/>
                          <a:ea typeface="+mn-ea"/>
                        </a:rPr>
                        <a:t>歩行や起き上がりなどの日常生活上の基本的動作を自分で行うことが可能であり、かつ、薬の内服、電話の利用などの手段的日常生活動作を行う能力もある状態</a:t>
                      </a:r>
                      <a:r>
                        <a:rPr lang="ja-JP" altLang="en-US" sz="2000" kern="100" dirty="0">
                          <a:effectLst/>
                          <a:latin typeface="+mn-ea"/>
                          <a:ea typeface="+mn-ea"/>
                        </a:rPr>
                        <a:t>。</a:t>
                      </a:r>
                      <a:endParaRPr lang="ja-JP" sz="2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990450628"/>
                  </a:ext>
                </a:extLst>
              </a:tr>
              <a:tr h="968813">
                <a:tc>
                  <a:txBody>
                    <a:bodyPr/>
                    <a:lstStyle/>
                    <a:p>
                      <a:pPr algn="ctr">
                        <a:buNone/>
                      </a:pPr>
                      <a:r>
                        <a:rPr lang="ja-JP" sz="2000" kern="100" dirty="0">
                          <a:effectLst/>
                          <a:latin typeface="+mn-ea"/>
                          <a:ea typeface="+mn-ea"/>
                        </a:rPr>
                        <a:t>要支援状態</a:t>
                      </a:r>
                      <a:endParaRPr lang="ja-JP" sz="2000"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buNone/>
                      </a:pPr>
                      <a:r>
                        <a:rPr lang="ja-JP" sz="2000" kern="100" dirty="0">
                          <a:effectLst/>
                          <a:latin typeface="+mn-ea"/>
                          <a:ea typeface="+mn-ea"/>
                        </a:rPr>
                        <a:t>日常生活上の基本的動作については、</a:t>
                      </a:r>
                      <a:r>
                        <a:rPr lang="ja-JP" sz="2000" kern="100" dirty="0">
                          <a:solidFill>
                            <a:srgbClr val="FF0000"/>
                          </a:solidFill>
                          <a:effectLst/>
                          <a:latin typeface="+mn-ea"/>
                          <a:ea typeface="+mn-ea"/>
                        </a:rPr>
                        <a:t>ほぼ自分で行うことが可能である</a:t>
                      </a:r>
                      <a:r>
                        <a:rPr lang="ja-JP" sz="2000" kern="100" dirty="0">
                          <a:effectLst/>
                          <a:latin typeface="+mn-ea"/>
                          <a:ea typeface="+mn-ea"/>
                        </a:rPr>
                        <a:t>が、日常生活動作の介助や現在の状態の防止により要介護状態となることの予防に資するよう手段的日常生活動作について何らかの支援を要する状態</a:t>
                      </a:r>
                      <a:r>
                        <a:rPr lang="ja-JP" altLang="en-US" sz="2000" kern="100" dirty="0">
                          <a:effectLst/>
                          <a:latin typeface="+mn-ea"/>
                          <a:ea typeface="+mn-ea"/>
                        </a:rPr>
                        <a:t>。</a:t>
                      </a:r>
                      <a:endParaRPr lang="ja-JP" sz="2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367092927"/>
                  </a:ext>
                </a:extLst>
              </a:tr>
              <a:tr h="645876">
                <a:tc>
                  <a:txBody>
                    <a:bodyPr/>
                    <a:lstStyle/>
                    <a:p>
                      <a:pPr algn="ctr">
                        <a:buNone/>
                      </a:pPr>
                      <a:r>
                        <a:rPr lang="ja-JP" sz="2000" kern="100" dirty="0">
                          <a:effectLst/>
                          <a:latin typeface="+mn-ea"/>
                          <a:ea typeface="+mn-ea"/>
                        </a:rPr>
                        <a:t>要介護状態</a:t>
                      </a:r>
                      <a:endParaRPr lang="ja-JP" sz="2000"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buNone/>
                      </a:pPr>
                      <a:r>
                        <a:rPr lang="ja-JP" sz="2000" kern="100" dirty="0">
                          <a:effectLst/>
                          <a:latin typeface="+mn-ea"/>
                          <a:ea typeface="+mn-ea"/>
                        </a:rPr>
                        <a:t>日常生活上の基本的動作についても、</a:t>
                      </a:r>
                      <a:r>
                        <a:rPr lang="ja-JP" sz="2000" kern="100" dirty="0">
                          <a:solidFill>
                            <a:srgbClr val="FF0000"/>
                          </a:solidFill>
                          <a:effectLst/>
                          <a:latin typeface="+mn-ea"/>
                          <a:ea typeface="+mn-ea"/>
                        </a:rPr>
                        <a:t>自分で行うことが困難</a:t>
                      </a:r>
                      <a:r>
                        <a:rPr lang="ja-JP" sz="2000" kern="100" dirty="0">
                          <a:effectLst/>
                          <a:latin typeface="+mn-ea"/>
                          <a:ea typeface="+mn-ea"/>
                        </a:rPr>
                        <a:t>であり、何らかの介護を要する状態</a:t>
                      </a:r>
                      <a:r>
                        <a:rPr lang="ja-JP" altLang="en-US" sz="2000" kern="100" dirty="0">
                          <a:effectLst/>
                          <a:latin typeface="+mn-ea"/>
                          <a:ea typeface="+mn-ea"/>
                        </a:rPr>
                        <a:t>。</a:t>
                      </a:r>
                      <a:endParaRPr lang="ja-JP" sz="2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642385251"/>
                  </a:ext>
                </a:extLst>
              </a:tr>
            </a:tbl>
          </a:graphicData>
        </a:graphic>
      </p:graphicFrame>
      <p:sp>
        <p:nvSpPr>
          <p:cNvPr id="5" name="テキスト ボックス 4">
            <a:extLst>
              <a:ext uri="{FF2B5EF4-FFF2-40B4-BE49-F238E27FC236}">
                <a16:creationId xmlns:a16="http://schemas.microsoft.com/office/drawing/2014/main" id="{76649CDB-853D-7F04-8F57-04104F9B7FC0}"/>
              </a:ext>
            </a:extLst>
          </p:cNvPr>
          <p:cNvSpPr txBox="1"/>
          <p:nvPr/>
        </p:nvSpPr>
        <p:spPr>
          <a:xfrm>
            <a:off x="1572768" y="4644634"/>
            <a:ext cx="5955476" cy="369332"/>
          </a:xfrm>
          <a:prstGeom prst="rect">
            <a:avLst/>
          </a:prstGeom>
          <a:noFill/>
        </p:spPr>
        <p:txBody>
          <a:bodyPr wrap="none" rtlCol="0">
            <a:spAutoFit/>
          </a:bodyPr>
          <a:lstStyle/>
          <a:p>
            <a:r>
              <a:rPr kumimoji="1" lang="ja-JP" altLang="en-US" dirty="0"/>
              <a:t>出典：厚生労働省ホームページより引用。赤字は畑本。</a:t>
            </a:r>
          </a:p>
        </p:txBody>
      </p:sp>
    </p:spTree>
    <p:extLst>
      <p:ext uri="{BB962C8B-B14F-4D97-AF65-F5344CB8AC3E}">
        <p14:creationId xmlns:p14="http://schemas.microsoft.com/office/powerpoint/2010/main" val="3545043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984A2B-7C39-ECE3-65AD-5BDDD6B6F9C5}"/>
              </a:ext>
            </a:extLst>
          </p:cNvPr>
          <p:cNvSpPr>
            <a:spLocks noGrp="1"/>
          </p:cNvSpPr>
          <p:nvPr>
            <p:ph type="title"/>
          </p:nvPr>
        </p:nvSpPr>
        <p:spPr/>
        <p:txBody>
          <a:bodyPr/>
          <a:lstStyle/>
          <a:p>
            <a:r>
              <a:rPr kumimoji="1" lang="ja-JP" altLang="en-US" dirty="0"/>
              <a:t>「支援」の意味論</a:t>
            </a:r>
          </a:p>
        </p:txBody>
      </p:sp>
      <p:sp>
        <p:nvSpPr>
          <p:cNvPr id="4" name="スライド番号プレースホルダー 3">
            <a:extLst>
              <a:ext uri="{FF2B5EF4-FFF2-40B4-BE49-F238E27FC236}">
                <a16:creationId xmlns:a16="http://schemas.microsoft.com/office/drawing/2014/main" id="{5ABC4F84-E17B-2008-FB65-079BBDE39E1C}"/>
              </a:ext>
            </a:extLst>
          </p:cNvPr>
          <p:cNvSpPr>
            <a:spLocks noGrp="1"/>
          </p:cNvSpPr>
          <p:nvPr>
            <p:ph type="sldNum" sz="quarter" idx="12"/>
          </p:nvPr>
        </p:nvSpPr>
        <p:spPr/>
        <p:txBody>
          <a:bodyPr/>
          <a:lstStyle/>
          <a:p>
            <a:fld id="{B39BE069-85AA-4F7C-B0BB-2D5EC421C6BF}" type="slidenum">
              <a:rPr kumimoji="1" lang="ja-JP" altLang="en-US" smtClean="0"/>
              <a:t>2</a:t>
            </a:fld>
            <a:endParaRPr kumimoji="1" lang="ja-JP" altLang="en-US"/>
          </a:p>
        </p:txBody>
      </p:sp>
    </p:spTree>
    <p:extLst>
      <p:ext uri="{BB962C8B-B14F-4D97-AF65-F5344CB8AC3E}">
        <p14:creationId xmlns:p14="http://schemas.microsoft.com/office/powerpoint/2010/main" val="1285783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979BA2-28B1-AB87-8CEA-35BD6B52DAD8}"/>
              </a:ext>
            </a:extLst>
          </p:cNvPr>
          <p:cNvSpPr>
            <a:spLocks noGrp="1"/>
          </p:cNvSpPr>
          <p:nvPr>
            <p:ph type="title"/>
          </p:nvPr>
        </p:nvSpPr>
        <p:spPr>
          <a:xfrm>
            <a:off x="1069848" y="484632"/>
            <a:ext cx="10058400" cy="1126454"/>
          </a:xfrm>
        </p:spPr>
        <p:txBody>
          <a:bodyPr>
            <a:normAutofit/>
          </a:bodyPr>
          <a:lstStyle/>
          <a:p>
            <a:r>
              <a:rPr lang="en-US" altLang="ja-JP" sz="4400" dirty="0">
                <a:solidFill>
                  <a:srgbClr val="000000"/>
                </a:solidFill>
                <a:effectLst/>
                <a:latin typeface="+mj-ea"/>
                <a:cs typeface="Times New Roman" panose="02020603050405020304" pitchFamily="18" charset="0"/>
              </a:rPr>
              <a:t>3.2.</a:t>
            </a:r>
            <a:r>
              <a:rPr lang="ja-JP" altLang="ja-JP" sz="4400" dirty="0">
                <a:solidFill>
                  <a:srgbClr val="000000"/>
                </a:solidFill>
                <a:effectLst/>
                <a:latin typeface="+mj-ea"/>
                <a:cs typeface="Times New Roman" panose="02020603050405020304" pitchFamily="18" charset="0"/>
              </a:rPr>
              <a:t>相談支援業務の主流化</a:t>
            </a:r>
            <a:endParaRPr kumimoji="1" lang="ja-JP" altLang="en-US" sz="4400" dirty="0">
              <a:latin typeface="+mj-ea"/>
            </a:endParaRPr>
          </a:p>
        </p:txBody>
      </p:sp>
      <p:sp>
        <p:nvSpPr>
          <p:cNvPr id="3" name="コンテンツ プレースホルダー 2">
            <a:extLst>
              <a:ext uri="{FF2B5EF4-FFF2-40B4-BE49-F238E27FC236}">
                <a16:creationId xmlns:a16="http://schemas.microsoft.com/office/drawing/2014/main" id="{545DEC44-FE7C-CFBA-EB2E-EADAA2A6B884}"/>
              </a:ext>
            </a:extLst>
          </p:cNvPr>
          <p:cNvSpPr>
            <a:spLocks noGrp="1"/>
          </p:cNvSpPr>
          <p:nvPr>
            <p:ph idx="1"/>
          </p:nvPr>
        </p:nvSpPr>
        <p:spPr>
          <a:xfrm>
            <a:off x="904384" y="1611086"/>
            <a:ext cx="9894245" cy="4850674"/>
          </a:xfrm>
        </p:spPr>
        <p:txBody>
          <a:bodyPr>
            <a:normAutofit fontScale="70000" lnSpcReduction="20000"/>
          </a:bodyPr>
          <a:lstStyle/>
          <a:p>
            <a:pPr>
              <a:lnSpc>
                <a:spcPct val="120000"/>
              </a:lnSpc>
            </a:pP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支援を行政行為のなかに位置づけると、その方の</a:t>
            </a:r>
            <a:r>
              <a:rPr lang="ja-JP" altLang="ja-JP" sz="32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ニーズを聞き出し</a:t>
            </a:r>
            <a:r>
              <a:rPr lang="ja-JP" altLang="en-US" sz="32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32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生活困難を補う行為</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ということになるだろう。すなわち、</a:t>
            </a:r>
            <a:r>
              <a:rPr lang="ja-JP" altLang="ja-JP" sz="32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相談支援</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kumimoji="1" lang="ja-JP" altLang="en-US" sz="3200" dirty="0">
              <a:latin typeface="メイリオ" panose="020B0604030504040204" pitchFamily="50" charset="-128"/>
              <a:ea typeface="メイリオ" panose="020B0604030504040204" pitchFamily="50" charset="-128"/>
            </a:endParaRPr>
          </a:p>
          <a:p>
            <a:pPr>
              <a:lnSpc>
                <a:spcPct val="120000"/>
              </a:lnSpc>
            </a:pPr>
            <a:r>
              <a:rPr lang="ja-JP" altLang="ja-JP" sz="3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地方自治体をはじめとした公的機関の業務のなかで、金銭給付や許認可等をはじめとするいわゆる書類の処理で完結する業務ではなく、相談</a:t>
            </a:r>
            <a:r>
              <a:rPr lang="ja-JP" altLang="en-US" sz="3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3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支援</a:t>
            </a:r>
            <a:r>
              <a:rPr lang="ja-JP" altLang="en-US" sz="3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3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業務の比重が多くを占めるようになった状況</a:t>
            </a:r>
            <a:r>
              <a:rPr lang="ja-JP" altLang="en-US" sz="32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のこと</a:t>
            </a:r>
            <a:r>
              <a:rPr lang="ja-JP" altLang="en-US" sz="3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3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nSpc>
                <a:spcPct val="120000"/>
              </a:lnSpc>
            </a:pPr>
            <a:r>
              <a:rPr kumimoji="1" lang="ja-JP" altLang="en-US" sz="32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相談支援業務とは、</a:t>
            </a:r>
            <a:endParaRPr kumimoji="1" lang="en-US" altLang="ja-JP" sz="32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marL="0" indent="0">
              <a:lnSpc>
                <a:spcPct val="120000"/>
              </a:lnSpc>
              <a:buNone/>
            </a:pPr>
            <a:r>
              <a:rPr lang="ja-JP" altLang="en-US" sz="32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3200" dirty="0">
                <a:effectLst/>
                <a:latin typeface="メイリオ" panose="020B0604030504040204" pitchFamily="50" charset="-128"/>
                <a:ea typeface="メイリオ" panose="020B0604030504040204" pitchFamily="50" charset="-128"/>
                <a:cs typeface="Times New Roman" panose="02020603050405020304" pitchFamily="18" charset="0"/>
              </a:rPr>
              <a:t>①相談支援業務を主な構成内容とした政策が実現するようになったこと、</a:t>
            </a:r>
            <a:endParaRPr lang="en-US" altLang="ja-JP" sz="32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nSpc>
                <a:spcPct val="120000"/>
              </a:lnSpc>
              <a:buNone/>
            </a:pPr>
            <a:r>
              <a:rPr lang="ja-JP" altLang="en-US" sz="32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3200" dirty="0">
                <a:effectLst/>
                <a:latin typeface="メイリオ" panose="020B0604030504040204" pitchFamily="50" charset="-128"/>
                <a:ea typeface="メイリオ" panose="020B0604030504040204" pitchFamily="50" charset="-128"/>
                <a:cs typeface="Times New Roman" panose="02020603050405020304" pitchFamily="18" charset="0"/>
              </a:rPr>
              <a:t>②社会の変化により行政の在り方の大きな流れとして住民の生活保障が</a:t>
            </a:r>
            <a:endParaRPr lang="en-US" altLang="ja-JP" sz="32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nSpc>
                <a:spcPct val="120000"/>
              </a:lnSpc>
              <a:buNone/>
            </a:pPr>
            <a:r>
              <a:rPr lang="ja-JP" altLang="en-US" sz="32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3200" dirty="0">
                <a:effectLst/>
                <a:latin typeface="メイリオ" panose="020B0604030504040204" pitchFamily="50" charset="-128"/>
                <a:ea typeface="メイリオ" panose="020B0604030504040204" pitchFamily="50" charset="-128"/>
                <a:cs typeface="Times New Roman" panose="02020603050405020304" pitchFamily="18" charset="0"/>
              </a:rPr>
              <a:t>前面化したこと</a:t>
            </a:r>
            <a:endParaRPr lang="en-US" altLang="ja-JP" sz="3200" dirty="0">
              <a:latin typeface="メイリオ" panose="020B0604030504040204" pitchFamily="50" charset="-128"/>
              <a:ea typeface="メイリオ" panose="020B0604030504040204" pitchFamily="50" charset="-128"/>
              <a:cs typeface="Times New Roman" panose="02020603050405020304" pitchFamily="18" charset="0"/>
            </a:endParaRPr>
          </a:p>
          <a:p>
            <a:pPr marL="0" indent="0">
              <a:lnSpc>
                <a:spcPct val="120000"/>
              </a:lnSpc>
              <a:buNone/>
            </a:pPr>
            <a:r>
              <a:rPr lang="ja-JP" altLang="en-US" sz="3200" dirty="0">
                <a:effectLst/>
                <a:latin typeface="メイリオ" panose="020B0604030504040204" pitchFamily="50" charset="-128"/>
                <a:ea typeface="メイリオ" panose="020B0604030504040204" pitchFamily="50" charset="-128"/>
                <a:cs typeface="Times New Roman" panose="02020603050405020304" pitchFamily="18" charset="0"/>
              </a:rPr>
              <a:t>　　の二つの側面がある。</a:t>
            </a:r>
            <a:endParaRPr kumimoji="1" lang="ja-JP" altLang="en-US" sz="2400"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8852E9D2-9515-06F9-45B8-57FDA7BB3EE4}"/>
              </a:ext>
            </a:extLst>
          </p:cNvPr>
          <p:cNvSpPr>
            <a:spLocks noGrp="1"/>
          </p:cNvSpPr>
          <p:nvPr>
            <p:ph type="sldNum" sz="quarter" idx="12"/>
          </p:nvPr>
        </p:nvSpPr>
        <p:spPr/>
        <p:txBody>
          <a:bodyPr/>
          <a:lstStyle/>
          <a:p>
            <a:fld id="{B39BE069-85AA-4F7C-B0BB-2D5EC421C6BF}" type="slidenum">
              <a:rPr kumimoji="1" lang="ja-JP" altLang="en-US" smtClean="0"/>
              <a:t>20</a:t>
            </a:fld>
            <a:endParaRPr kumimoji="1" lang="ja-JP" altLang="en-US"/>
          </a:p>
        </p:txBody>
      </p:sp>
    </p:spTree>
    <p:extLst>
      <p:ext uri="{BB962C8B-B14F-4D97-AF65-F5344CB8AC3E}">
        <p14:creationId xmlns:p14="http://schemas.microsoft.com/office/powerpoint/2010/main" val="2157867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188025-3162-1EB2-7BA2-19E56690EEFA}"/>
              </a:ext>
            </a:extLst>
          </p:cNvPr>
          <p:cNvSpPr>
            <a:spLocks noGrp="1"/>
          </p:cNvSpPr>
          <p:nvPr>
            <p:ph type="title"/>
          </p:nvPr>
        </p:nvSpPr>
        <p:spPr>
          <a:xfrm>
            <a:off x="1069848" y="484632"/>
            <a:ext cx="10058400" cy="1222248"/>
          </a:xfrm>
        </p:spPr>
        <p:txBody>
          <a:bodyPr>
            <a:normAutofit/>
          </a:bodyPr>
          <a:lstStyle/>
          <a:p>
            <a:r>
              <a:rPr lang="ja-JP" altLang="ja-JP" sz="5400" dirty="0">
                <a:effectLst/>
                <a:latin typeface="メイリオ" panose="020B0604030504040204" pitchFamily="50" charset="-128"/>
                <a:ea typeface="メイリオ" panose="020B0604030504040204" pitchFamily="50" charset="-128"/>
                <a:cs typeface="Times New Roman" panose="02020603050405020304" pitchFamily="18" charset="0"/>
              </a:rPr>
              <a:t>行政に配置される相談援助職</a:t>
            </a:r>
            <a:endParaRPr kumimoji="1" lang="ja-JP" altLang="en-US" sz="5400" dirty="0">
              <a:latin typeface="メイリオ" panose="020B0604030504040204" pitchFamily="50" charset="-128"/>
              <a:ea typeface="メイリオ" panose="020B0604030504040204" pitchFamily="50" charset="-128"/>
            </a:endParaRPr>
          </a:p>
        </p:txBody>
      </p:sp>
      <p:graphicFrame>
        <p:nvGraphicFramePr>
          <p:cNvPr id="7" name="コンテンツ プレースホルダー 6">
            <a:extLst>
              <a:ext uri="{FF2B5EF4-FFF2-40B4-BE49-F238E27FC236}">
                <a16:creationId xmlns:a16="http://schemas.microsoft.com/office/drawing/2014/main" id="{C644BBFF-EB07-FCE8-BD5A-FEFE93F83AF0}"/>
              </a:ext>
            </a:extLst>
          </p:cNvPr>
          <p:cNvGraphicFramePr>
            <a:graphicFrameLocks noGrp="1"/>
          </p:cNvGraphicFramePr>
          <p:nvPr>
            <p:ph idx="1"/>
            <p:extLst>
              <p:ext uri="{D42A27DB-BD31-4B8C-83A1-F6EECF244321}">
                <p14:modId xmlns:p14="http://schemas.microsoft.com/office/powerpoint/2010/main" val="3334553560"/>
              </p:ext>
            </p:extLst>
          </p:nvPr>
        </p:nvGraphicFramePr>
        <p:xfrm>
          <a:off x="838200" y="1384662"/>
          <a:ext cx="10243930" cy="4923545"/>
        </p:xfrm>
        <a:graphic>
          <a:graphicData uri="http://schemas.openxmlformats.org/drawingml/2006/table">
            <a:tbl>
              <a:tblPr firstRow="1" firstCol="1" bandRow="1">
                <a:tableStyleId>{5940675A-B579-460E-94D1-54222C63F5DA}</a:tableStyleId>
              </a:tblPr>
              <a:tblGrid>
                <a:gridCol w="1231087">
                  <a:extLst>
                    <a:ext uri="{9D8B030D-6E8A-4147-A177-3AD203B41FA5}">
                      <a16:colId xmlns:a16="http://schemas.microsoft.com/office/drawing/2014/main" val="505363939"/>
                    </a:ext>
                  </a:extLst>
                </a:gridCol>
                <a:gridCol w="2488940">
                  <a:extLst>
                    <a:ext uri="{9D8B030D-6E8A-4147-A177-3AD203B41FA5}">
                      <a16:colId xmlns:a16="http://schemas.microsoft.com/office/drawing/2014/main" val="3867941026"/>
                    </a:ext>
                  </a:extLst>
                </a:gridCol>
                <a:gridCol w="6523903">
                  <a:extLst>
                    <a:ext uri="{9D8B030D-6E8A-4147-A177-3AD203B41FA5}">
                      <a16:colId xmlns:a16="http://schemas.microsoft.com/office/drawing/2014/main" val="568066858"/>
                    </a:ext>
                  </a:extLst>
                </a:gridCol>
              </a:tblGrid>
              <a:tr h="1067358">
                <a:tc rowSpan="3">
                  <a:txBody>
                    <a:bodyPr/>
                    <a:lstStyle/>
                    <a:p>
                      <a:pPr algn="just"/>
                      <a:r>
                        <a:rPr lang="ja-JP" sz="1600" kern="100" dirty="0">
                          <a:effectLst/>
                          <a:latin typeface="メイリオ" panose="020B0604030504040204" pitchFamily="50" charset="-128"/>
                          <a:ea typeface="メイリオ" panose="020B0604030504040204" pitchFamily="50" charset="-128"/>
                        </a:rPr>
                        <a:t>福祉事務所</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algn="just"/>
                      <a:r>
                        <a:rPr lang="ja-JP" sz="1600" kern="100" dirty="0">
                          <a:effectLst/>
                          <a:latin typeface="メイリオ" panose="020B0604030504040204" pitchFamily="50" charset="-128"/>
                          <a:ea typeface="メイリオ" panose="020B0604030504040204" pitchFamily="50" charset="-128"/>
                        </a:rPr>
                        <a:t>生活保護制度</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algn="just"/>
                      <a:r>
                        <a:rPr lang="ja-JP" altLang="ja-JP" sz="1600" kern="100" dirty="0">
                          <a:effectLst/>
                          <a:latin typeface="メイリオ" panose="020B0604030504040204" pitchFamily="50" charset="-128"/>
                          <a:ea typeface="メイリオ" panose="020B0604030504040204" pitchFamily="50" charset="-128"/>
                        </a:rPr>
                        <a:t>身体障害者福祉司、</a:t>
                      </a:r>
                      <a:r>
                        <a:rPr lang="ja-JP" sz="1600" kern="100" dirty="0">
                          <a:effectLst/>
                          <a:latin typeface="メイリオ" panose="020B0604030504040204" pitchFamily="50" charset="-128"/>
                          <a:ea typeface="メイリオ" panose="020B0604030504040204" pitchFamily="50" charset="-128"/>
                        </a:rPr>
                        <a:t>査察指導員（スーパーバイザー）、</a:t>
                      </a:r>
                      <a:endParaRPr lang="en-US" altLang="ja-JP" sz="1600" kern="100" dirty="0">
                        <a:effectLst/>
                        <a:latin typeface="メイリオ" panose="020B0604030504040204" pitchFamily="50" charset="-128"/>
                        <a:ea typeface="メイリオ" panose="020B0604030504040204" pitchFamily="50" charset="-128"/>
                      </a:endParaRPr>
                    </a:p>
                    <a:p>
                      <a:pPr algn="just"/>
                      <a:r>
                        <a:rPr lang="ja-JP" sz="1600" kern="100" dirty="0">
                          <a:effectLst/>
                          <a:latin typeface="メイリオ" panose="020B0604030504040204" pitchFamily="50" charset="-128"/>
                          <a:ea typeface="メイリオ" panose="020B0604030504040204" pitchFamily="50" charset="-128"/>
                        </a:rPr>
                        <a:t>現業員（ケースワーカー）、老人福祉指導主事、知的障害者福祉司、</a:t>
                      </a:r>
                      <a:endParaRPr lang="en-US" altLang="ja-JP" sz="1600" kern="100" dirty="0">
                        <a:effectLst/>
                        <a:latin typeface="メイリオ" panose="020B0604030504040204" pitchFamily="50" charset="-128"/>
                        <a:ea typeface="メイリオ" panose="020B0604030504040204" pitchFamily="50" charset="-128"/>
                      </a:endParaRPr>
                    </a:p>
                    <a:p>
                      <a:pPr algn="just"/>
                      <a:r>
                        <a:rPr lang="ja-JP" sz="1600" kern="100" dirty="0">
                          <a:effectLst/>
                          <a:latin typeface="メイリオ" panose="020B0604030504040204" pitchFamily="50" charset="-128"/>
                          <a:ea typeface="メイリオ" panose="020B0604030504040204" pitchFamily="50" charset="-128"/>
                        </a:rPr>
                        <a:t>家庭児童福祉主事、母子・父子自立支援員、婦人相談員</a:t>
                      </a:r>
                      <a:r>
                        <a:rPr lang="ja-JP" altLang="en-US" sz="1600" kern="100" dirty="0">
                          <a:effectLst/>
                          <a:latin typeface="メイリオ" panose="020B0604030504040204" pitchFamily="50" charset="-128"/>
                          <a:ea typeface="メイリオ" panose="020B0604030504040204" pitchFamily="50" charset="-128"/>
                        </a:rPr>
                        <a:t>、</a:t>
                      </a:r>
                      <a:endParaRPr lang="ja-JP" sz="1600" kern="100" dirty="0">
                        <a:effectLst/>
                        <a:latin typeface="メイリオ" panose="020B0604030504040204" pitchFamily="50" charset="-128"/>
                        <a:ea typeface="メイリオ" panose="020B0604030504040204" pitchFamily="50" charset="-128"/>
                      </a:endParaRPr>
                    </a:p>
                    <a:p>
                      <a:pPr algn="just"/>
                      <a:r>
                        <a:rPr lang="ja-JP" sz="1600" kern="100" dirty="0">
                          <a:effectLst/>
                          <a:latin typeface="メイリオ" panose="020B0604030504040204" pitchFamily="50" charset="-128"/>
                          <a:ea typeface="メイリオ" panose="020B0604030504040204" pitchFamily="50" charset="-128"/>
                        </a:rPr>
                        <a:t>就労支援員、生活保護相談員（面接相談員）</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63587604"/>
                  </a:ext>
                </a:extLst>
              </a:tr>
              <a:tr h="298860">
                <a:tc vMerge="1">
                  <a:txBody>
                    <a:bodyPr/>
                    <a:lstStyle/>
                    <a:p>
                      <a:endParaRPr kumimoji="1" lang="ja-JP" altLang="en-US"/>
                    </a:p>
                  </a:txBody>
                  <a:tcPr/>
                </a:tc>
                <a:tc>
                  <a:txBody>
                    <a:bodyPr/>
                    <a:lstStyle/>
                    <a:p>
                      <a:pPr algn="just"/>
                      <a:r>
                        <a:rPr lang="ja-JP" sz="1600" kern="100" dirty="0">
                          <a:effectLst/>
                          <a:latin typeface="メイリオ" panose="020B0604030504040204" pitchFamily="50" charset="-128"/>
                          <a:ea typeface="メイリオ" panose="020B0604030504040204" pitchFamily="50" charset="-128"/>
                        </a:rPr>
                        <a:t>児童福祉制度</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algn="just"/>
                      <a:r>
                        <a:rPr lang="ja-JP" sz="1600" kern="100" dirty="0">
                          <a:effectLst/>
                          <a:latin typeface="メイリオ" panose="020B0604030504040204" pitchFamily="50" charset="-128"/>
                          <a:ea typeface="メイリオ" panose="020B0604030504040204" pitchFamily="50" charset="-128"/>
                        </a:rPr>
                        <a:t>家庭相談員</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58592575"/>
                  </a:ext>
                </a:extLst>
              </a:tr>
              <a:tr h="315754">
                <a:tc vMerge="1">
                  <a:txBody>
                    <a:bodyPr/>
                    <a:lstStyle/>
                    <a:p>
                      <a:endParaRPr kumimoji="1" lang="ja-JP" altLang="en-US"/>
                    </a:p>
                  </a:txBody>
                  <a:tcPr/>
                </a:tc>
                <a:tc>
                  <a:txBody>
                    <a:bodyPr/>
                    <a:lstStyle/>
                    <a:p>
                      <a:pPr algn="just"/>
                      <a:r>
                        <a:rPr lang="ja-JP" sz="1600" kern="100" dirty="0">
                          <a:effectLst/>
                          <a:latin typeface="メイリオ" panose="020B0604030504040204" pitchFamily="50" charset="-128"/>
                          <a:ea typeface="メイリオ" panose="020B0604030504040204" pitchFamily="50" charset="-128"/>
                        </a:rPr>
                        <a:t>生活困窮者自立支援制度</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algn="just"/>
                      <a:r>
                        <a:rPr lang="ja-JP" sz="1600" kern="100" dirty="0">
                          <a:effectLst/>
                          <a:latin typeface="メイリオ" panose="020B0604030504040204" pitchFamily="50" charset="-128"/>
                          <a:ea typeface="メイリオ" panose="020B0604030504040204" pitchFamily="50" charset="-128"/>
                        </a:rPr>
                        <a:t>主任相談支援員、相談支援員、就労支援員</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77438231"/>
                  </a:ext>
                </a:extLst>
              </a:tr>
              <a:tr h="509137">
                <a:tc gridSpan="2">
                  <a:txBody>
                    <a:bodyPr/>
                    <a:lstStyle/>
                    <a:p>
                      <a:pPr algn="just"/>
                      <a:r>
                        <a:rPr lang="ja-JP" sz="1600" kern="100" dirty="0">
                          <a:effectLst/>
                          <a:latin typeface="メイリオ" panose="020B0604030504040204" pitchFamily="50" charset="-128"/>
                          <a:ea typeface="メイリオ" panose="020B0604030504040204" pitchFamily="50" charset="-128"/>
                        </a:rPr>
                        <a:t>基幹相談支援センター等</a:t>
                      </a:r>
                      <a:endParaRPr lang="en-US" altLang="ja-JP" sz="1600" kern="100" dirty="0">
                        <a:effectLst/>
                        <a:latin typeface="メイリオ" panose="020B0604030504040204" pitchFamily="50" charset="-128"/>
                        <a:ea typeface="メイリオ" panose="020B0604030504040204" pitchFamily="50" charset="-128"/>
                      </a:endParaRPr>
                    </a:p>
                    <a:p>
                      <a:pPr algn="just"/>
                      <a:r>
                        <a:rPr lang="ja-JP" sz="1600" kern="100" dirty="0">
                          <a:effectLst/>
                          <a:latin typeface="メイリオ" panose="020B0604030504040204" pitchFamily="50" charset="-128"/>
                          <a:ea typeface="メイリオ" panose="020B0604030504040204" pitchFamily="50" charset="-128"/>
                        </a:rPr>
                        <a:t>（障害者総合支援制度）</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hMerge="1">
                  <a:txBody>
                    <a:bodyPr/>
                    <a:lstStyle/>
                    <a:p>
                      <a:endParaRPr kumimoji="1" lang="ja-JP" altLang="en-US"/>
                    </a:p>
                  </a:txBody>
                  <a:tcPr/>
                </a:tc>
                <a:tc>
                  <a:txBody>
                    <a:bodyPr/>
                    <a:lstStyle/>
                    <a:p>
                      <a:pPr algn="just"/>
                      <a:r>
                        <a:rPr lang="ja-JP" sz="1600" kern="100" dirty="0">
                          <a:effectLst/>
                          <a:latin typeface="メイリオ" panose="020B0604030504040204" pitchFamily="50" charset="-128"/>
                          <a:ea typeface="メイリオ" panose="020B0604030504040204" pitchFamily="50" charset="-128"/>
                        </a:rPr>
                        <a:t>主任相談支援専門員、相談支援専門員</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99839710"/>
                  </a:ext>
                </a:extLst>
              </a:tr>
              <a:tr h="512332">
                <a:tc gridSpan="2">
                  <a:txBody>
                    <a:bodyPr/>
                    <a:lstStyle/>
                    <a:p>
                      <a:pPr algn="just"/>
                      <a:r>
                        <a:rPr lang="ja-JP" sz="1600" kern="100" dirty="0">
                          <a:effectLst/>
                          <a:latin typeface="メイリオ" panose="020B0604030504040204" pitchFamily="50" charset="-128"/>
                          <a:ea typeface="メイリオ" panose="020B0604030504040204" pitchFamily="50" charset="-128"/>
                        </a:rPr>
                        <a:t>市町村・都道府県障害福祉部局</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hMerge="1">
                  <a:txBody>
                    <a:bodyPr/>
                    <a:lstStyle/>
                    <a:p>
                      <a:endParaRPr kumimoji="1" lang="ja-JP" altLang="en-US"/>
                    </a:p>
                  </a:txBody>
                  <a:tcPr/>
                </a:tc>
                <a:tc>
                  <a:txBody>
                    <a:bodyPr/>
                    <a:lstStyle/>
                    <a:p>
                      <a:pPr algn="just"/>
                      <a:r>
                        <a:rPr lang="ja-JP" sz="1600" kern="100" dirty="0">
                          <a:effectLst/>
                          <a:latin typeface="メイリオ" panose="020B0604030504040204" pitchFamily="50" charset="-128"/>
                          <a:ea typeface="メイリオ" panose="020B0604030504040204" pitchFamily="50" charset="-128"/>
                        </a:rPr>
                        <a:t>身体障害者相談員・知的障害者相談員、</a:t>
                      </a:r>
                      <a:endParaRPr lang="en-US" altLang="ja-JP" sz="1600" kern="100" dirty="0">
                        <a:effectLst/>
                        <a:latin typeface="メイリオ" panose="020B0604030504040204" pitchFamily="50" charset="-128"/>
                        <a:ea typeface="メイリオ" panose="020B0604030504040204" pitchFamily="50" charset="-128"/>
                      </a:endParaRPr>
                    </a:p>
                    <a:p>
                      <a:pPr algn="just"/>
                      <a:r>
                        <a:rPr lang="ja-JP" sz="1600" kern="100" dirty="0">
                          <a:effectLst/>
                          <a:latin typeface="メイリオ" panose="020B0604030504040204" pitchFamily="50" charset="-128"/>
                          <a:ea typeface="メイリオ" panose="020B0604030504040204" pitchFamily="50" charset="-128"/>
                        </a:rPr>
                        <a:t>巡回支援専門員（発達障害等に関する知識を有する専門員）</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93016426"/>
                  </a:ext>
                </a:extLst>
              </a:tr>
              <a:tr h="512332">
                <a:tc gridSpan="2">
                  <a:txBody>
                    <a:bodyPr/>
                    <a:lstStyle/>
                    <a:p>
                      <a:pPr algn="just"/>
                      <a:r>
                        <a:rPr lang="ja-JP" sz="1600" kern="100" dirty="0">
                          <a:effectLst/>
                          <a:latin typeface="メイリオ" panose="020B0604030504040204" pitchFamily="50" charset="-128"/>
                          <a:ea typeface="メイリオ" panose="020B0604030504040204" pitchFamily="50" charset="-128"/>
                        </a:rPr>
                        <a:t>身体障害者更生相談所・</a:t>
                      </a:r>
                      <a:endParaRPr lang="en-US" altLang="ja-JP" sz="1600" kern="100" dirty="0">
                        <a:effectLst/>
                        <a:latin typeface="メイリオ" panose="020B0604030504040204" pitchFamily="50" charset="-128"/>
                        <a:ea typeface="メイリオ" panose="020B0604030504040204" pitchFamily="50" charset="-128"/>
                      </a:endParaRPr>
                    </a:p>
                    <a:p>
                      <a:pPr algn="just"/>
                      <a:r>
                        <a:rPr lang="ja-JP" sz="1600" kern="100" dirty="0">
                          <a:effectLst/>
                          <a:latin typeface="メイリオ" panose="020B0604030504040204" pitchFamily="50" charset="-128"/>
                          <a:ea typeface="メイリオ" panose="020B0604030504040204" pitchFamily="50" charset="-128"/>
                        </a:rPr>
                        <a:t>知的障害者更生相談所</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hMerge="1">
                  <a:txBody>
                    <a:bodyPr/>
                    <a:lstStyle/>
                    <a:p>
                      <a:endParaRPr kumimoji="1" lang="ja-JP" altLang="en-US"/>
                    </a:p>
                  </a:txBody>
                  <a:tcPr/>
                </a:tc>
                <a:tc>
                  <a:txBody>
                    <a:bodyPr/>
                    <a:lstStyle/>
                    <a:p>
                      <a:pPr algn="just"/>
                      <a:r>
                        <a:rPr lang="ja-JP" sz="1600" kern="100" dirty="0">
                          <a:effectLst/>
                          <a:latin typeface="メイリオ" panose="020B0604030504040204" pitchFamily="50" charset="-128"/>
                          <a:ea typeface="メイリオ" panose="020B0604030504040204" pitchFamily="50" charset="-128"/>
                        </a:rPr>
                        <a:t>身体障害者福祉司、知的障害者福祉司</a:t>
                      </a:r>
                      <a:r>
                        <a:rPr lang="ja-JP" altLang="en-US" sz="1600" kern="100" dirty="0">
                          <a:effectLst/>
                          <a:latin typeface="メイリオ" panose="020B0604030504040204" pitchFamily="50" charset="-128"/>
                          <a:ea typeface="メイリオ" panose="020B0604030504040204" pitchFamily="50" charset="-128"/>
                        </a:rPr>
                        <a:t>、</a:t>
                      </a:r>
                      <a:r>
                        <a:rPr lang="ja-JP" sz="1600" kern="100" dirty="0">
                          <a:effectLst/>
                          <a:latin typeface="メイリオ" panose="020B0604030504040204" pitchFamily="50" charset="-128"/>
                          <a:ea typeface="メイリオ" panose="020B0604030504040204" pitchFamily="50" charset="-128"/>
                        </a:rPr>
                        <a:t>心理判定員、職能判定員</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72600537"/>
                  </a:ext>
                </a:extLst>
              </a:tr>
              <a:tr h="298860">
                <a:tc gridSpan="2">
                  <a:txBody>
                    <a:bodyPr/>
                    <a:lstStyle/>
                    <a:p>
                      <a:pPr algn="just"/>
                      <a:r>
                        <a:rPr lang="ja-JP" sz="1600" kern="100" dirty="0">
                          <a:effectLst/>
                          <a:latin typeface="メイリオ" panose="020B0604030504040204" pitchFamily="50" charset="-128"/>
                          <a:ea typeface="メイリオ" panose="020B0604030504040204" pitchFamily="50" charset="-128"/>
                        </a:rPr>
                        <a:t>精神保健福祉センター</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hMerge="1">
                  <a:txBody>
                    <a:bodyPr/>
                    <a:lstStyle/>
                    <a:p>
                      <a:endParaRPr kumimoji="1" lang="ja-JP" altLang="en-US"/>
                    </a:p>
                  </a:txBody>
                  <a:tcPr/>
                </a:tc>
                <a:tc>
                  <a:txBody>
                    <a:bodyPr/>
                    <a:lstStyle/>
                    <a:p>
                      <a:pPr algn="just"/>
                      <a:r>
                        <a:rPr lang="ja-JP" sz="1600" kern="100" dirty="0">
                          <a:effectLst/>
                          <a:latin typeface="メイリオ" panose="020B0604030504040204" pitchFamily="50" charset="-128"/>
                          <a:ea typeface="メイリオ" panose="020B0604030504040204" pitchFamily="50" charset="-128"/>
                        </a:rPr>
                        <a:t>精神保健福祉相談員</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75846122"/>
                  </a:ext>
                </a:extLst>
              </a:tr>
              <a:tr h="512332">
                <a:tc gridSpan="2">
                  <a:txBody>
                    <a:bodyPr/>
                    <a:lstStyle/>
                    <a:p>
                      <a:pPr algn="just"/>
                      <a:r>
                        <a:rPr lang="ja-JP" sz="1600" kern="100" dirty="0">
                          <a:effectLst/>
                          <a:latin typeface="メイリオ" panose="020B0604030504040204" pitchFamily="50" charset="-128"/>
                          <a:ea typeface="メイリオ" panose="020B0604030504040204" pitchFamily="50" charset="-128"/>
                        </a:rPr>
                        <a:t>児童相談所</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hMerge="1">
                  <a:txBody>
                    <a:bodyPr/>
                    <a:lstStyle/>
                    <a:p>
                      <a:endParaRPr kumimoji="1" lang="ja-JP" altLang="en-US"/>
                    </a:p>
                  </a:txBody>
                  <a:tcPr/>
                </a:tc>
                <a:tc>
                  <a:txBody>
                    <a:bodyPr/>
                    <a:lstStyle/>
                    <a:p>
                      <a:pPr algn="just"/>
                      <a:r>
                        <a:rPr lang="ja-JP" sz="1600" kern="100" dirty="0">
                          <a:effectLst/>
                          <a:latin typeface="メイリオ" panose="020B0604030504040204" pitchFamily="50" charset="-128"/>
                          <a:ea typeface="メイリオ" panose="020B0604030504040204" pitchFamily="50" charset="-128"/>
                        </a:rPr>
                        <a:t>児童福祉司、指導及び教育を行う児童福祉司（スーパーバイザー）、児童心理司、児童指導員</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32547213"/>
                  </a:ext>
                </a:extLst>
              </a:tr>
              <a:tr h="298860">
                <a:tc gridSpan="2">
                  <a:txBody>
                    <a:bodyPr/>
                    <a:lstStyle/>
                    <a:p>
                      <a:pPr algn="just"/>
                      <a:r>
                        <a:rPr lang="ja-JP" sz="1600" kern="100" dirty="0">
                          <a:effectLst/>
                          <a:latin typeface="メイリオ" panose="020B0604030504040204" pitchFamily="50" charset="-128"/>
                          <a:ea typeface="メイリオ" panose="020B0604030504040204" pitchFamily="50" charset="-128"/>
                        </a:rPr>
                        <a:t>市区町村児童福祉部・課等</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hMerge="1">
                  <a:txBody>
                    <a:bodyPr/>
                    <a:lstStyle/>
                    <a:p>
                      <a:endParaRPr kumimoji="1" lang="ja-JP" altLang="en-US"/>
                    </a:p>
                  </a:txBody>
                  <a:tcPr/>
                </a:tc>
                <a:tc>
                  <a:txBody>
                    <a:bodyPr/>
                    <a:lstStyle/>
                    <a:p>
                      <a:pPr algn="just"/>
                      <a:r>
                        <a:rPr lang="ja-JP" sz="1600" kern="100" dirty="0">
                          <a:effectLst/>
                          <a:latin typeface="メイリオ" panose="020B0604030504040204" pitchFamily="50" charset="-128"/>
                          <a:ea typeface="メイリオ" panose="020B0604030504040204" pitchFamily="50" charset="-128"/>
                        </a:rPr>
                        <a:t>子ども家庭支援員、虐待対応専門員、心理担当支援員</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42297859"/>
                  </a:ext>
                </a:extLst>
              </a:tr>
              <a:tr h="298860">
                <a:tc gridSpan="2">
                  <a:txBody>
                    <a:bodyPr/>
                    <a:lstStyle/>
                    <a:p>
                      <a:pPr algn="just"/>
                      <a:r>
                        <a:rPr lang="ja-JP" sz="1600" kern="100" dirty="0">
                          <a:effectLst/>
                          <a:latin typeface="メイリオ" panose="020B0604030504040204" pitchFamily="50" charset="-128"/>
                          <a:ea typeface="メイリオ" panose="020B0604030504040204" pitchFamily="50" charset="-128"/>
                        </a:rPr>
                        <a:t>婦人相談所</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hMerge="1">
                  <a:txBody>
                    <a:bodyPr/>
                    <a:lstStyle/>
                    <a:p>
                      <a:endParaRPr kumimoji="1" lang="ja-JP" altLang="en-US"/>
                    </a:p>
                  </a:txBody>
                  <a:tcPr/>
                </a:tc>
                <a:tc>
                  <a:txBody>
                    <a:bodyPr/>
                    <a:lstStyle/>
                    <a:p>
                      <a:pPr algn="just"/>
                      <a:r>
                        <a:rPr lang="ja-JP" sz="1600" kern="100" dirty="0">
                          <a:effectLst/>
                          <a:latin typeface="メイリオ" panose="020B0604030504040204" pitchFamily="50" charset="-128"/>
                          <a:ea typeface="メイリオ" panose="020B0604030504040204" pitchFamily="50" charset="-128"/>
                        </a:rPr>
                        <a:t>婦人相談員</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33512947"/>
                  </a:ext>
                </a:extLst>
              </a:tr>
              <a:tr h="298860">
                <a:tc gridSpan="2">
                  <a:txBody>
                    <a:bodyPr/>
                    <a:lstStyle/>
                    <a:p>
                      <a:pPr algn="just"/>
                      <a:r>
                        <a:rPr lang="ja-JP" sz="1600" kern="100" dirty="0">
                          <a:effectLst/>
                          <a:latin typeface="メイリオ" panose="020B0604030504040204" pitchFamily="50" charset="-128"/>
                          <a:ea typeface="メイリオ" panose="020B0604030504040204" pitchFamily="50" charset="-128"/>
                        </a:rPr>
                        <a:t>地域包括支援センター</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solidFill>
                      <a:schemeClr val="accent2">
                        <a:lumMod val="40000"/>
                        <a:lumOff val="60000"/>
                      </a:schemeClr>
                    </a:solidFill>
                  </a:tcPr>
                </a:tc>
                <a:tc hMerge="1">
                  <a:txBody>
                    <a:bodyPr/>
                    <a:lstStyle/>
                    <a:p>
                      <a:endParaRPr kumimoji="1" lang="ja-JP" altLang="en-US"/>
                    </a:p>
                  </a:txBody>
                  <a:tcPr/>
                </a:tc>
                <a:tc>
                  <a:txBody>
                    <a:bodyPr/>
                    <a:lstStyle/>
                    <a:p>
                      <a:pPr algn="just"/>
                      <a:r>
                        <a:rPr lang="ja-JP" sz="1600" kern="100" dirty="0">
                          <a:effectLst/>
                          <a:latin typeface="メイリオ" panose="020B0604030504040204" pitchFamily="50" charset="-128"/>
                          <a:ea typeface="メイリオ" panose="020B0604030504040204" pitchFamily="50" charset="-128"/>
                        </a:rPr>
                        <a:t>社会福祉士、主任介護支援専門員、（保健師）</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51484779"/>
                  </a:ext>
                </a:extLst>
              </a:tr>
            </a:tbl>
          </a:graphicData>
        </a:graphic>
      </p:graphicFrame>
      <p:sp>
        <p:nvSpPr>
          <p:cNvPr id="10" name="テキスト ボックス 9">
            <a:extLst>
              <a:ext uri="{FF2B5EF4-FFF2-40B4-BE49-F238E27FC236}">
                <a16:creationId xmlns:a16="http://schemas.microsoft.com/office/drawing/2014/main" id="{A062D123-6D7E-EA0E-CFAA-E93FB1B8012B}"/>
              </a:ext>
            </a:extLst>
          </p:cNvPr>
          <p:cNvSpPr txBox="1"/>
          <p:nvPr/>
        </p:nvSpPr>
        <p:spPr>
          <a:xfrm>
            <a:off x="5042264" y="6308209"/>
            <a:ext cx="6096000" cy="369332"/>
          </a:xfrm>
          <a:prstGeom prst="rect">
            <a:avLst/>
          </a:prstGeom>
          <a:noFill/>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出典：</a:t>
            </a:r>
            <a:r>
              <a:rPr kumimoji="0" lang="ja-JP" altLang="ja-JP" sz="1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畑本</a:t>
            </a:r>
            <a:r>
              <a:rPr kumimoji="0" lang="ja-JP" altLang="en-US" sz="1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2021</a:t>
            </a:r>
            <a:r>
              <a:rPr kumimoji="0" lang="ja-JP" altLang="en-US" sz="1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94</a:t>
            </a:r>
            <a:r>
              <a:rPr kumimoji="0" lang="ja-JP" altLang="en-US" sz="1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a:t>
            </a:r>
            <a:r>
              <a:rPr kumimoji="0" lang="ja-JP" altLang="en-US" sz="1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）を簡略化したもの。</a:t>
            </a:r>
            <a:endParaRPr kumimoji="0" lang="ja-JP" altLang="en-US" sz="40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0D06A762-A89D-5FE6-8ED3-5954396D4D82}"/>
              </a:ext>
            </a:extLst>
          </p:cNvPr>
          <p:cNvSpPr>
            <a:spLocks noGrp="1"/>
          </p:cNvSpPr>
          <p:nvPr>
            <p:ph type="sldNum" sz="quarter" idx="12"/>
          </p:nvPr>
        </p:nvSpPr>
        <p:spPr/>
        <p:txBody>
          <a:bodyPr/>
          <a:lstStyle/>
          <a:p>
            <a:fld id="{B39BE069-85AA-4F7C-B0BB-2D5EC421C6BF}" type="slidenum">
              <a:rPr kumimoji="1" lang="ja-JP" altLang="en-US" smtClean="0"/>
              <a:t>21</a:t>
            </a:fld>
            <a:endParaRPr kumimoji="1" lang="ja-JP" altLang="en-US"/>
          </a:p>
        </p:txBody>
      </p:sp>
    </p:spTree>
    <p:extLst>
      <p:ext uri="{BB962C8B-B14F-4D97-AF65-F5344CB8AC3E}">
        <p14:creationId xmlns:p14="http://schemas.microsoft.com/office/powerpoint/2010/main" val="2974978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17C06D-FB11-BA6E-62BA-9937A0BFDE3C}"/>
              </a:ext>
            </a:extLst>
          </p:cNvPr>
          <p:cNvSpPr>
            <a:spLocks noGrp="1"/>
          </p:cNvSpPr>
          <p:nvPr>
            <p:ph type="title"/>
          </p:nvPr>
        </p:nvSpPr>
        <p:spPr>
          <a:xfrm>
            <a:off x="1069848" y="484632"/>
            <a:ext cx="10058400" cy="1344168"/>
          </a:xfrm>
        </p:spPr>
        <p:txBody>
          <a:bodyPr/>
          <a:lstStyle/>
          <a:p>
            <a:r>
              <a:rPr lang="ja-JP" altLang="ja-JP" sz="4400" dirty="0">
                <a:effectLst/>
                <a:latin typeface="メイリオ" panose="020B0604030504040204" pitchFamily="50" charset="-128"/>
                <a:ea typeface="メイリオ" panose="020B0604030504040204" pitchFamily="50" charset="-128"/>
                <a:cs typeface="Times New Roman" panose="02020603050405020304" pitchFamily="18" charset="0"/>
              </a:rPr>
              <a:t>①相談支援業務を主な構成内容とした</a:t>
            </a:r>
            <a:br>
              <a:rPr lang="en-US" altLang="ja-JP" sz="44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altLang="en-US" sz="44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4400" dirty="0">
                <a:effectLst/>
                <a:latin typeface="メイリオ" panose="020B0604030504040204" pitchFamily="50" charset="-128"/>
                <a:ea typeface="メイリオ" panose="020B0604030504040204" pitchFamily="50" charset="-128"/>
                <a:cs typeface="Times New Roman" panose="02020603050405020304" pitchFamily="18" charset="0"/>
              </a:rPr>
              <a:t>政策が実現するようになった</a:t>
            </a:r>
            <a:endParaRPr kumimoji="1" lang="ja-JP" altLang="en-US" dirty="0"/>
          </a:p>
        </p:txBody>
      </p:sp>
      <p:sp>
        <p:nvSpPr>
          <p:cNvPr id="3" name="コンテンツ プレースホルダー 2">
            <a:extLst>
              <a:ext uri="{FF2B5EF4-FFF2-40B4-BE49-F238E27FC236}">
                <a16:creationId xmlns:a16="http://schemas.microsoft.com/office/drawing/2014/main" id="{53C1D6C8-2982-B803-4629-2559C080C88A}"/>
              </a:ext>
            </a:extLst>
          </p:cNvPr>
          <p:cNvSpPr>
            <a:spLocks noGrp="1"/>
          </p:cNvSpPr>
          <p:nvPr>
            <p:ph idx="1"/>
          </p:nvPr>
        </p:nvSpPr>
        <p:spPr>
          <a:xfrm>
            <a:off x="1069848" y="1828800"/>
            <a:ext cx="10058400" cy="4343400"/>
          </a:xfrm>
        </p:spPr>
        <p:txBody>
          <a:bodyPr>
            <a:normAutofit lnSpcReduction="10000"/>
          </a:bodyPr>
          <a:lstStyle/>
          <a:p>
            <a:r>
              <a:rPr lang="ja-JP"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相談支援業務を「支援計画」としてプロセス化し法律上の給付として位置づける制度が作られるようになっ</a:t>
            </a:r>
            <a:r>
              <a:rPr lang="ja-JP" altLang="en-US" sz="2400" dirty="0">
                <a:effectLst/>
                <a:latin typeface="メイリオ" panose="020B0604030504040204" pitchFamily="50" charset="-128"/>
                <a:ea typeface="メイリオ" panose="020B0604030504040204" pitchFamily="50" charset="-128"/>
                <a:cs typeface="Times New Roman" panose="02020603050405020304" pitchFamily="18" charset="0"/>
              </a:rPr>
              <a:t>た。</a:t>
            </a:r>
            <a:endParaRPr lang="en-US" altLang="ja-JP" sz="24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1">
              <a:buFont typeface="Wingdings" panose="05000000000000000000" pitchFamily="2" charset="2"/>
              <a:buChar char="Ø"/>
            </a:pP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介護保険法</a:t>
            </a:r>
            <a:r>
              <a:rPr lang="ja-JP" altLang="en-US"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第</a:t>
            </a:r>
            <a:r>
              <a:rPr lang="en-US" altLang="ja-JP" dirty="0">
                <a:effectLst/>
                <a:latin typeface="メイリオ" panose="020B0604030504040204" pitchFamily="50" charset="-128"/>
                <a:ea typeface="メイリオ" panose="020B0604030504040204" pitchFamily="50" charset="-128"/>
                <a:cs typeface="Times New Roman" panose="02020603050405020304" pitchFamily="18" charset="0"/>
              </a:rPr>
              <a:t>46</a:t>
            </a: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条に居宅介護サービス計画費の支給が規定（いわゆるケアプラン）。</a:t>
            </a:r>
            <a:endParaRPr lang="en-US" altLang="ja-JP"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1">
              <a:buFont typeface="Wingdings" panose="05000000000000000000" pitchFamily="2" charset="2"/>
              <a:buChar char="Ø"/>
            </a:pP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障害者総合支援法</a:t>
            </a:r>
            <a:r>
              <a:rPr lang="ja-JP" altLang="en-US"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第</a:t>
            </a:r>
            <a:r>
              <a:rPr lang="en-US" altLang="ja-JP" dirty="0">
                <a:effectLst/>
                <a:latin typeface="メイリオ" panose="020B0604030504040204" pitchFamily="50" charset="-128"/>
                <a:ea typeface="メイリオ" panose="020B0604030504040204" pitchFamily="50" charset="-128"/>
                <a:cs typeface="Times New Roman" panose="02020603050405020304" pitchFamily="18" charset="0"/>
              </a:rPr>
              <a:t>51</a:t>
            </a: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条の</a:t>
            </a:r>
            <a:r>
              <a:rPr lang="en-US" altLang="ja-JP" dirty="0">
                <a:effectLst/>
                <a:latin typeface="メイリオ" panose="020B0604030504040204" pitchFamily="50" charset="-128"/>
                <a:ea typeface="メイリオ" panose="020B0604030504040204" pitchFamily="50" charset="-128"/>
                <a:cs typeface="Times New Roman" panose="02020603050405020304" pitchFamily="18" charset="0"/>
              </a:rPr>
              <a:t>16</a:t>
            </a: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以下に計画相談支援給付費の支給が規定</a:t>
            </a:r>
            <a:r>
              <a:rPr lang="ja-JP" altLang="en-US"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dirty="0">
              <a:latin typeface="メイリオ" panose="020B0604030504040204" pitchFamily="50" charset="-128"/>
              <a:ea typeface="メイリオ" panose="020B0604030504040204" pitchFamily="50" charset="-128"/>
              <a:cs typeface="Times New Roman" panose="02020603050405020304" pitchFamily="18" charset="0"/>
            </a:endParaRPr>
          </a:p>
          <a:p>
            <a:pPr marL="274320" lvl="1" indent="0">
              <a:buNone/>
            </a:pP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（菊池</a:t>
            </a:r>
            <a:r>
              <a:rPr lang="en-US" altLang="ja-JP" dirty="0">
                <a:effectLst/>
                <a:latin typeface="メイリオ" panose="020B0604030504040204" pitchFamily="50" charset="-128"/>
                <a:ea typeface="メイリオ" panose="020B0604030504040204" pitchFamily="50" charset="-128"/>
                <a:cs typeface="Times New Roman" panose="02020603050405020304" pitchFamily="18" charset="0"/>
              </a:rPr>
              <a:t> 2019: 118</a:t>
            </a:r>
            <a:r>
              <a:rPr lang="ja-JP" altLang="ja-JP"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2400" dirty="0">
                <a:latin typeface="メイリオ" panose="020B0604030504040204" pitchFamily="50" charset="-128"/>
                <a:ea typeface="メイリオ" panose="020B0604030504040204" pitchFamily="50" charset="-128"/>
                <a:cs typeface="Times New Roman" panose="02020603050405020304" pitchFamily="18" charset="0"/>
              </a:rPr>
              <a:t>金銭やサービスの給付から一定の距離を取る相談を中核とする制度も成立。＝</a:t>
            </a:r>
            <a:r>
              <a:rPr lang="ja-JP"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生活困窮者自立支援制度（平成</a:t>
            </a:r>
            <a:r>
              <a:rPr lang="en-US"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25</a:t>
            </a:r>
            <a:r>
              <a:rPr lang="ja-JP"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年法律第</a:t>
            </a:r>
            <a:r>
              <a:rPr lang="en-US"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105</a:t>
            </a:r>
            <a:r>
              <a:rPr lang="ja-JP"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号）</a:t>
            </a:r>
            <a:endParaRPr lang="en-US" altLang="ja-JP" sz="24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2400" dirty="0">
                <a:latin typeface="メイリオ" panose="020B0604030504040204" pitchFamily="50" charset="-128"/>
                <a:ea typeface="メイリオ" panose="020B0604030504040204" pitchFamily="50" charset="-128"/>
                <a:cs typeface="Times New Roman" panose="02020603050405020304" pitchFamily="18" charset="0"/>
              </a:rPr>
              <a:t>「相談」のみを行い、公権力の行使を伴う行為から切り離されていると考えられるため、担い手が業務委託だったり、非正規公務員（会計年度任用職員）だったりすることが多くなった</a:t>
            </a:r>
            <a:r>
              <a:rPr lang="ja-JP"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1800" dirty="0">
                <a:effectLst/>
                <a:latin typeface="メイリオ" panose="020B0604030504040204" pitchFamily="50" charset="-128"/>
                <a:ea typeface="メイリオ" panose="020B0604030504040204" pitchFamily="50" charset="-128"/>
                <a:cs typeface="Times New Roman" panose="02020603050405020304" pitchFamily="18" charset="0"/>
              </a:rPr>
              <a:t>上林 </a:t>
            </a:r>
            <a:r>
              <a:rPr lang="en-US" altLang="ja-JP" sz="1800" dirty="0">
                <a:effectLst/>
                <a:latin typeface="メイリオ" panose="020B0604030504040204" pitchFamily="50" charset="-128"/>
                <a:ea typeface="メイリオ" panose="020B0604030504040204" pitchFamily="50" charset="-128"/>
                <a:cs typeface="Times New Roman" panose="02020603050405020304" pitchFamily="18" charset="0"/>
              </a:rPr>
              <a:t>2020: 45</a:t>
            </a:r>
            <a:r>
              <a:rPr lang="ja-JP"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2400" dirty="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400" dirty="0">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4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24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400" b="1" dirty="0">
                <a:latin typeface="メイリオ" panose="020B0604030504040204" pitchFamily="50" charset="-128"/>
                <a:ea typeface="メイリオ" panose="020B0604030504040204" pitchFamily="50" charset="-128"/>
                <a:cs typeface="Times New Roman" panose="02020603050405020304" pitchFamily="18" charset="0"/>
              </a:rPr>
              <a:t>制度における「支援」の軽視。</a:t>
            </a:r>
            <a:endParaRPr lang="en-US" altLang="ja-JP" sz="24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lang="en-US" altLang="ja-JP" sz="1800" dirty="0">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800" dirty="0">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800" dirty="0">
              <a:latin typeface="メイリオ" panose="020B0604030504040204" pitchFamily="50" charset="-128"/>
              <a:ea typeface="メイリオ" panose="020B0604030504040204" pitchFamily="50" charset="-128"/>
              <a:cs typeface="Times New Roman" panose="02020603050405020304" pitchFamily="18" charset="0"/>
            </a:endParaRPr>
          </a:p>
          <a:p>
            <a:pPr lvl="1">
              <a:buFont typeface="Wingdings" panose="05000000000000000000" pitchFamily="2" charset="2"/>
              <a:buChar char="l"/>
            </a:pPr>
            <a:endParaRPr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
        <p:nvSpPr>
          <p:cNvPr id="4" name="スライド番号プレースホルダー 3">
            <a:extLst>
              <a:ext uri="{FF2B5EF4-FFF2-40B4-BE49-F238E27FC236}">
                <a16:creationId xmlns:a16="http://schemas.microsoft.com/office/drawing/2014/main" id="{D2D546F8-BE97-D207-6B5E-29B5709F7A93}"/>
              </a:ext>
            </a:extLst>
          </p:cNvPr>
          <p:cNvSpPr>
            <a:spLocks noGrp="1"/>
          </p:cNvSpPr>
          <p:nvPr>
            <p:ph type="sldNum" sz="quarter" idx="12"/>
          </p:nvPr>
        </p:nvSpPr>
        <p:spPr/>
        <p:txBody>
          <a:bodyPr/>
          <a:lstStyle/>
          <a:p>
            <a:fld id="{B39BE069-85AA-4F7C-B0BB-2D5EC421C6BF}" type="slidenum">
              <a:rPr kumimoji="1" lang="ja-JP" altLang="en-US" smtClean="0"/>
              <a:t>22</a:t>
            </a:fld>
            <a:endParaRPr kumimoji="1" lang="ja-JP" altLang="en-US"/>
          </a:p>
        </p:txBody>
      </p:sp>
    </p:spTree>
    <p:extLst>
      <p:ext uri="{BB962C8B-B14F-4D97-AF65-F5344CB8AC3E}">
        <p14:creationId xmlns:p14="http://schemas.microsoft.com/office/powerpoint/2010/main" val="2745546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978127-7088-6D7A-D56F-8BF7B47BFFA7}"/>
              </a:ext>
            </a:extLst>
          </p:cNvPr>
          <p:cNvSpPr>
            <a:spLocks noGrp="1"/>
          </p:cNvSpPr>
          <p:nvPr>
            <p:ph type="title"/>
          </p:nvPr>
        </p:nvSpPr>
        <p:spPr>
          <a:xfrm>
            <a:off x="1069848" y="216278"/>
            <a:ext cx="10058400" cy="1082911"/>
          </a:xfrm>
        </p:spPr>
        <p:txBody>
          <a:bodyPr>
            <a:normAutofit/>
          </a:bodyPr>
          <a:lstStyle/>
          <a:p>
            <a:r>
              <a:rPr lang="ja-JP" altLang="ja-JP" sz="5400" dirty="0">
                <a:effectLst/>
                <a:latin typeface="メイリオ" panose="020B0604030504040204" pitchFamily="50" charset="-128"/>
                <a:ea typeface="メイリオ" panose="020B0604030504040204" pitchFamily="50" charset="-128"/>
                <a:cs typeface="Times New Roman" panose="02020603050405020304" pitchFamily="18" charset="0"/>
              </a:rPr>
              <a:t>生活困窮者自立支援制度の体系</a:t>
            </a:r>
            <a:endParaRPr kumimoji="1" lang="ja-JP" altLang="en-US" sz="5400" dirty="0">
              <a:latin typeface="メイリオ" panose="020B0604030504040204" pitchFamily="50" charset="-128"/>
              <a:ea typeface="メイリオ" panose="020B0604030504040204" pitchFamily="50" charset="-128"/>
            </a:endParaRPr>
          </a:p>
        </p:txBody>
      </p:sp>
      <p:graphicFrame>
        <p:nvGraphicFramePr>
          <p:cNvPr id="7" name="コンテンツ プレースホルダー 6">
            <a:extLst>
              <a:ext uri="{FF2B5EF4-FFF2-40B4-BE49-F238E27FC236}">
                <a16:creationId xmlns:a16="http://schemas.microsoft.com/office/drawing/2014/main" id="{05FABDA5-3E0E-D970-CB27-F4F365463FC5}"/>
              </a:ext>
            </a:extLst>
          </p:cNvPr>
          <p:cNvGraphicFramePr>
            <a:graphicFrameLocks noGrp="1"/>
          </p:cNvGraphicFramePr>
          <p:nvPr>
            <p:ph idx="1"/>
            <p:extLst>
              <p:ext uri="{D42A27DB-BD31-4B8C-83A1-F6EECF244321}">
                <p14:modId xmlns:p14="http://schemas.microsoft.com/office/powerpoint/2010/main" val="1893986826"/>
              </p:ext>
            </p:extLst>
          </p:nvPr>
        </p:nvGraphicFramePr>
        <p:xfrm>
          <a:off x="992778" y="1056574"/>
          <a:ext cx="9953897" cy="5296178"/>
        </p:xfrm>
        <a:graphic>
          <a:graphicData uri="http://schemas.openxmlformats.org/drawingml/2006/table">
            <a:tbl>
              <a:tblPr firstRow="1" firstCol="1" bandRow="1">
                <a:tableStyleId>{21E4AEA4-8DFA-4A89-87EB-49C32662AFE0}</a:tableStyleId>
              </a:tblPr>
              <a:tblGrid>
                <a:gridCol w="2629988">
                  <a:extLst>
                    <a:ext uri="{9D8B030D-6E8A-4147-A177-3AD203B41FA5}">
                      <a16:colId xmlns:a16="http://schemas.microsoft.com/office/drawing/2014/main" val="3604280678"/>
                    </a:ext>
                  </a:extLst>
                </a:gridCol>
                <a:gridCol w="3347741">
                  <a:extLst>
                    <a:ext uri="{9D8B030D-6E8A-4147-A177-3AD203B41FA5}">
                      <a16:colId xmlns:a16="http://schemas.microsoft.com/office/drawing/2014/main" val="683509681"/>
                    </a:ext>
                  </a:extLst>
                </a:gridCol>
                <a:gridCol w="2076561">
                  <a:extLst>
                    <a:ext uri="{9D8B030D-6E8A-4147-A177-3AD203B41FA5}">
                      <a16:colId xmlns:a16="http://schemas.microsoft.com/office/drawing/2014/main" val="3238223809"/>
                    </a:ext>
                  </a:extLst>
                </a:gridCol>
                <a:gridCol w="1899607">
                  <a:extLst>
                    <a:ext uri="{9D8B030D-6E8A-4147-A177-3AD203B41FA5}">
                      <a16:colId xmlns:a16="http://schemas.microsoft.com/office/drawing/2014/main" val="89040551"/>
                    </a:ext>
                  </a:extLst>
                </a:gridCol>
              </a:tblGrid>
              <a:tr h="442912">
                <a:tc>
                  <a:txBody>
                    <a:bodyPr/>
                    <a:lstStyle/>
                    <a:p>
                      <a:pPr algn="just"/>
                      <a:r>
                        <a:rPr lang="ja-JP" sz="1100" kern="100" dirty="0">
                          <a:effectLst/>
                        </a:rPr>
                        <a:t>生活困窮者自立支援制度</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dirty="0">
                          <a:effectLst/>
                        </a:rPr>
                        <a:t>以前の制度等</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a:effectLst/>
                        </a:rPr>
                        <a:t>国庫負担及び補助（</a:t>
                      </a:r>
                      <a:r>
                        <a:rPr lang="en-US" sz="1100" kern="100">
                          <a:effectLst/>
                        </a:rPr>
                        <a:t>15</a:t>
                      </a:r>
                      <a:r>
                        <a:rPr lang="ja-JP" sz="1100" kern="100">
                          <a:effectLst/>
                        </a:rPr>
                        <a:t>条）</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a:effectLst/>
                        </a:rPr>
                        <a:t>平成</a:t>
                      </a:r>
                      <a:r>
                        <a:rPr lang="en-US" sz="1100" kern="100">
                          <a:effectLst/>
                        </a:rPr>
                        <a:t>30</a:t>
                      </a:r>
                      <a:r>
                        <a:rPr lang="ja-JP" sz="1100" kern="100">
                          <a:effectLst/>
                        </a:rPr>
                        <a:t>年改正での位置づけ</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extLst>
                  <a:ext uri="{0D108BD9-81ED-4DB2-BD59-A6C34878D82A}">
                    <a16:rowId xmlns:a16="http://schemas.microsoft.com/office/drawing/2014/main" val="1038504705"/>
                  </a:ext>
                </a:extLst>
              </a:tr>
              <a:tr h="435429">
                <a:tc>
                  <a:txBody>
                    <a:bodyPr/>
                    <a:lstStyle/>
                    <a:p>
                      <a:pPr algn="just"/>
                      <a:r>
                        <a:rPr lang="ja-JP" sz="1100" kern="100" dirty="0">
                          <a:effectLst/>
                        </a:rPr>
                        <a:t>自立相談支援事業</a:t>
                      </a:r>
                    </a:p>
                    <a:p>
                      <a:pPr algn="just"/>
                      <a:r>
                        <a:rPr lang="ja-JP" sz="1100" kern="100" dirty="0">
                          <a:effectLst/>
                        </a:rPr>
                        <a:t>５条（必須）</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a:effectLst/>
                        </a:rPr>
                        <a:t>前身に</a:t>
                      </a:r>
                      <a:r>
                        <a:rPr lang="en-US" sz="1100" kern="100">
                          <a:effectLst/>
                        </a:rPr>
                        <a:t>PS</a:t>
                      </a:r>
                      <a:r>
                        <a:rPr lang="ja-JP" sz="1100" kern="100">
                          <a:effectLst/>
                        </a:rPr>
                        <a:t>事業がある。</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a:effectLst/>
                        </a:rPr>
                        <a:t>国庫負担３／４</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a:effectLst/>
                        </a:rPr>
                        <a:t>義務</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extLst>
                  <a:ext uri="{0D108BD9-81ED-4DB2-BD59-A6C34878D82A}">
                    <a16:rowId xmlns:a16="http://schemas.microsoft.com/office/drawing/2014/main" val="4036090956"/>
                  </a:ext>
                </a:extLst>
              </a:tr>
              <a:tr h="735722">
                <a:tc>
                  <a:txBody>
                    <a:bodyPr/>
                    <a:lstStyle/>
                    <a:p>
                      <a:pPr algn="just"/>
                      <a:r>
                        <a:rPr lang="ja-JP" sz="1100" kern="100" dirty="0">
                          <a:effectLst/>
                        </a:rPr>
                        <a:t>住宅確保給付金の支給</a:t>
                      </a:r>
                    </a:p>
                    <a:p>
                      <a:pPr algn="just"/>
                      <a:r>
                        <a:rPr lang="ja-JP" sz="1100" kern="100" dirty="0">
                          <a:effectLst/>
                        </a:rPr>
                        <a:t>６条（必須）</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dirty="0">
                          <a:effectLst/>
                        </a:rPr>
                        <a:t>緊急雇用創出事業臨時特例基金（住まい対策拡充等支援事業分）事業として平成</a:t>
                      </a:r>
                      <a:r>
                        <a:rPr lang="en-US" sz="1100" kern="100" dirty="0">
                          <a:effectLst/>
                        </a:rPr>
                        <a:t>21</a:t>
                      </a:r>
                      <a:r>
                        <a:rPr lang="ja-JP" sz="1100" kern="100" dirty="0">
                          <a:effectLst/>
                        </a:rPr>
                        <a:t>年</a:t>
                      </a:r>
                      <a:r>
                        <a:rPr lang="en-US" sz="1100" kern="100" dirty="0">
                          <a:effectLst/>
                        </a:rPr>
                        <a:t>10</a:t>
                      </a:r>
                      <a:r>
                        <a:rPr lang="ja-JP" sz="1100" kern="100" dirty="0">
                          <a:effectLst/>
                        </a:rPr>
                        <a:t>月から行われている住宅支援給付事業（平成</a:t>
                      </a:r>
                      <a:r>
                        <a:rPr lang="en-US" sz="1100" kern="100" dirty="0">
                          <a:effectLst/>
                        </a:rPr>
                        <a:t>26</a:t>
                      </a:r>
                      <a:r>
                        <a:rPr lang="ja-JP" sz="1100" kern="100" dirty="0">
                          <a:effectLst/>
                        </a:rPr>
                        <a:t>年度末までの予算事業）（澤井 </a:t>
                      </a:r>
                      <a:r>
                        <a:rPr lang="en-US" sz="1100" kern="100" dirty="0">
                          <a:effectLst/>
                        </a:rPr>
                        <a:t>2017: 205</a:t>
                      </a:r>
                      <a:r>
                        <a:rPr lang="ja-JP" sz="1100" kern="100" dirty="0">
                          <a:effectLst/>
                        </a:rPr>
                        <a:t>）</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dirty="0">
                          <a:effectLst/>
                        </a:rPr>
                        <a:t>国庫負担３／４</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dirty="0">
                          <a:effectLst/>
                        </a:rPr>
                        <a:t>義務</a:t>
                      </a:r>
                    </a:p>
                    <a:p>
                      <a:pPr algn="just"/>
                      <a:r>
                        <a:rPr lang="en-US" sz="1100" kern="100" dirty="0">
                          <a:effectLst/>
                        </a:rPr>
                        <a:t> </a:t>
                      </a:r>
                      <a:endParaRPr lang="ja-JP" sz="1100" kern="100" dirty="0">
                        <a:effectLst/>
                      </a:endParaRPr>
                    </a:p>
                    <a:p>
                      <a:pPr algn="just"/>
                      <a:r>
                        <a:rPr lang="ja-JP" sz="1100" kern="100" dirty="0">
                          <a:effectLst/>
                        </a:rPr>
                        <a:t>コロナ禍で活用拡大</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extLst>
                  <a:ext uri="{0D108BD9-81ED-4DB2-BD59-A6C34878D82A}">
                    <a16:rowId xmlns:a16="http://schemas.microsoft.com/office/drawing/2014/main" val="3927746836"/>
                  </a:ext>
                </a:extLst>
              </a:tr>
              <a:tr h="340134">
                <a:tc>
                  <a:txBody>
                    <a:bodyPr/>
                    <a:lstStyle/>
                    <a:p>
                      <a:pPr algn="just"/>
                      <a:r>
                        <a:rPr lang="ja-JP" sz="1100" kern="100">
                          <a:effectLst/>
                        </a:rPr>
                        <a:t>就労準備支援事業</a:t>
                      </a:r>
                    </a:p>
                    <a:p>
                      <a:pPr algn="just"/>
                      <a:r>
                        <a:rPr lang="ja-JP" sz="1100" kern="100">
                          <a:effectLst/>
                        </a:rPr>
                        <a:t>７条（任意）</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en-US" sz="1100" kern="100" dirty="0">
                          <a:effectLst/>
                        </a:rPr>
                        <a:t> </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a:effectLst/>
                        </a:rPr>
                        <a:t>国庫補助２／３</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a:effectLst/>
                        </a:rPr>
                        <a:t>任意→努力義務</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extLst>
                  <a:ext uri="{0D108BD9-81ED-4DB2-BD59-A6C34878D82A}">
                    <a16:rowId xmlns:a16="http://schemas.microsoft.com/office/drawing/2014/main" val="1109696542"/>
                  </a:ext>
                </a:extLst>
              </a:tr>
              <a:tr h="630619">
                <a:tc>
                  <a:txBody>
                    <a:bodyPr/>
                    <a:lstStyle/>
                    <a:p>
                      <a:pPr algn="just"/>
                      <a:r>
                        <a:rPr lang="ja-JP" sz="1100" kern="100" dirty="0">
                          <a:effectLst/>
                        </a:rPr>
                        <a:t>一時生活支援事業</a:t>
                      </a:r>
                    </a:p>
                    <a:p>
                      <a:pPr algn="just"/>
                      <a:r>
                        <a:rPr lang="ja-JP" sz="1100" kern="100" dirty="0">
                          <a:effectLst/>
                        </a:rPr>
                        <a:t>７条２項１号（任意）</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dirty="0">
                          <a:effectLst/>
                        </a:rPr>
                        <a:t>ホームレス自立支援法のなかの、ホームレス緊急一時宿泊事業（シェルター事業）、</a:t>
                      </a:r>
                    </a:p>
                    <a:p>
                      <a:pPr algn="just"/>
                      <a:r>
                        <a:rPr lang="ja-JP" sz="1100" kern="100" dirty="0">
                          <a:effectLst/>
                        </a:rPr>
                        <a:t>ホームレス自立支援センターの衣食住に係る業務</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dirty="0">
                          <a:effectLst/>
                        </a:rPr>
                        <a:t>国庫補助２／３</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a:effectLst/>
                        </a:rPr>
                        <a:t>任意</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extLst>
                  <a:ext uri="{0D108BD9-81ED-4DB2-BD59-A6C34878D82A}">
                    <a16:rowId xmlns:a16="http://schemas.microsoft.com/office/drawing/2014/main" val="2012662225"/>
                  </a:ext>
                </a:extLst>
              </a:tr>
              <a:tr h="630619">
                <a:tc>
                  <a:txBody>
                    <a:bodyPr/>
                    <a:lstStyle/>
                    <a:p>
                      <a:pPr algn="just"/>
                      <a:r>
                        <a:rPr lang="ja-JP" sz="1100" kern="100" dirty="0">
                          <a:effectLst/>
                        </a:rPr>
                        <a:t>（地域居住支援事業）</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dirty="0">
                          <a:effectLst/>
                        </a:rPr>
                        <a:t>一時生活支援事業を拡充したもの（</a:t>
                      </a:r>
                      <a:r>
                        <a:rPr lang="en-US" sz="1100" kern="100" dirty="0">
                          <a:effectLst/>
                        </a:rPr>
                        <a:t>2018</a:t>
                      </a:r>
                      <a:r>
                        <a:rPr lang="ja-JP" sz="1100" kern="100" dirty="0">
                          <a:effectLst/>
                        </a:rPr>
                        <a:t>（平成</a:t>
                      </a:r>
                      <a:r>
                        <a:rPr lang="en-US" sz="1100" kern="100" dirty="0">
                          <a:effectLst/>
                        </a:rPr>
                        <a:t>30</a:t>
                      </a:r>
                      <a:r>
                        <a:rPr lang="ja-JP" sz="1100" kern="100" dirty="0">
                          <a:effectLst/>
                        </a:rPr>
                        <a:t>）年法改正により平成</a:t>
                      </a:r>
                      <a:r>
                        <a:rPr lang="en-US" sz="1100" kern="100" dirty="0">
                          <a:effectLst/>
                        </a:rPr>
                        <a:t>31</a:t>
                      </a:r>
                      <a:r>
                        <a:rPr lang="ja-JP" sz="1100" kern="100" dirty="0">
                          <a:effectLst/>
                        </a:rPr>
                        <a:t>年</a:t>
                      </a:r>
                      <a:r>
                        <a:rPr lang="en-US" sz="1100" kern="100" dirty="0">
                          <a:effectLst/>
                        </a:rPr>
                        <a:t>4</a:t>
                      </a:r>
                      <a:r>
                        <a:rPr lang="ja-JP" sz="1100" kern="100" dirty="0">
                          <a:effectLst/>
                        </a:rPr>
                        <a:t>月より実施）</a:t>
                      </a:r>
                    </a:p>
                    <a:p>
                      <a:pPr algn="just"/>
                      <a:r>
                        <a:rPr lang="ja-JP" sz="1100" kern="100" dirty="0">
                          <a:effectLst/>
                        </a:rPr>
                        <a:t>一定期間、訪問等による見守りや生活支援を行う事業</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en-US" sz="1100" kern="100" dirty="0">
                          <a:effectLst/>
                        </a:rPr>
                        <a:t> </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en-US" sz="1100" kern="100">
                          <a:effectLst/>
                        </a:rPr>
                        <a:t> </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extLst>
                  <a:ext uri="{0D108BD9-81ED-4DB2-BD59-A6C34878D82A}">
                    <a16:rowId xmlns:a16="http://schemas.microsoft.com/office/drawing/2014/main" val="2963798017"/>
                  </a:ext>
                </a:extLst>
              </a:tr>
              <a:tr h="850334">
                <a:tc>
                  <a:txBody>
                    <a:bodyPr/>
                    <a:lstStyle/>
                    <a:p>
                      <a:pPr algn="just"/>
                      <a:r>
                        <a:rPr lang="ja-JP" sz="1100" kern="100">
                          <a:effectLst/>
                        </a:rPr>
                        <a:t>家計改善支援事業（平成</a:t>
                      </a:r>
                      <a:r>
                        <a:rPr lang="en-US" sz="1100" kern="100">
                          <a:effectLst/>
                        </a:rPr>
                        <a:t>29</a:t>
                      </a:r>
                      <a:r>
                        <a:rPr lang="ja-JP" sz="1100" kern="100">
                          <a:effectLst/>
                        </a:rPr>
                        <a:t>年までは家計相談支援事業）</a:t>
                      </a:r>
                    </a:p>
                    <a:p>
                      <a:pPr algn="just"/>
                      <a:r>
                        <a:rPr lang="ja-JP" sz="1100" kern="100">
                          <a:effectLst/>
                        </a:rPr>
                        <a:t>７条（任意）</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en-US" sz="1100" kern="100" dirty="0">
                          <a:effectLst/>
                        </a:rPr>
                        <a:t> </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dirty="0">
                          <a:effectLst/>
                        </a:rPr>
                        <a:t>国庫補助１／２</a:t>
                      </a:r>
                    </a:p>
                    <a:p>
                      <a:pPr algn="just"/>
                      <a:r>
                        <a:rPr lang="ja-JP" sz="1100" kern="100" dirty="0">
                          <a:effectLst/>
                        </a:rPr>
                        <a:t>就労準備支援事業と家計改善支援事業を一体的に行った場合には国庫補助は２／３（</a:t>
                      </a:r>
                      <a:r>
                        <a:rPr lang="en-US" sz="1100" kern="100" dirty="0">
                          <a:effectLst/>
                        </a:rPr>
                        <a:t>2018</a:t>
                      </a:r>
                      <a:r>
                        <a:rPr lang="ja-JP" sz="1100" kern="100" dirty="0">
                          <a:effectLst/>
                        </a:rPr>
                        <a:t>（平成</a:t>
                      </a:r>
                      <a:r>
                        <a:rPr lang="en-US" sz="1100" kern="100" dirty="0">
                          <a:effectLst/>
                        </a:rPr>
                        <a:t>30</a:t>
                      </a:r>
                      <a:r>
                        <a:rPr lang="ja-JP" sz="1100" kern="100" dirty="0">
                          <a:effectLst/>
                        </a:rPr>
                        <a:t>）年より）</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a:effectLst/>
                        </a:rPr>
                        <a:t>任意→努力義務</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extLst>
                  <a:ext uri="{0D108BD9-81ED-4DB2-BD59-A6C34878D82A}">
                    <a16:rowId xmlns:a16="http://schemas.microsoft.com/office/drawing/2014/main" val="828743136"/>
                  </a:ext>
                </a:extLst>
              </a:tr>
              <a:tr h="850334">
                <a:tc>
                  <a:txBody>
                    <a:bodyPr/>
                    <a:lstStyle/>
                    <a:p>
                      <a:pPr algn="just"/>
                      <a:r>
                        <a:rPr lang="ja-JP" sz="1100" kern="100">
                          <a:effectLst/>
                        </a:rPr>
                        <a:t>生活困窮家庭の子どもへの学習支援事業（７条２項２号）その他生活困窮者の自立の促進に必要な事業（７条２項３号）（任意）</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en-US" sz="1100" kern="100" dirty="0">
                          <a:effectLst/>
                        </a:rPr>
                        <a:t> </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dirty="0">
                          <a:effectLst/>
                        </a:rPr>
                        <a:t>国庫補助１／２</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ja-JP" sz="1100" kern="100" dirty="0">
                          <a:effectLst/>
                        </a:rPr>
                        <a:t>任意</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extLst>
                  <a:ext uri="{0D108BD9-81ED-4DB2-BD59-A6C34878D82A}">
                    <a16:rowId xmlns:a16="http://schemas.microsoft.com/office/drawing/2014/main" val="788591010"/>
                  </a:ext>
                </a:extLst>
              </a:tr>
              <a:tr h="340134">
                <a:tc>
                  <a:txBody>
                    <a:bodyPr/>
                    <a:lstStyle/>
                    <a:p>
                      <a:pPr algn="just"/>
                      <a:r>
                        <a:rPr lang="ja-JP" sz="1100" kern="100">
                          <a:effectLst/>
                        </a:rPr>
                        <a:t>認定就労訓練事業（いわゆる中間的就労）</a:t>
                      </a:r>
                      <a:r>
                        <a:rPr lang="en-US" sz="1100" kern="100">
                          <a:effectLst/>
                        </a:rPr>
                        <a:t>16</a:t>
                      </a:r>
                      <a:r>
                        <a:rPr lang="ja-JP" sz="1100" kern="100">
                          <a:effectLst/>
                        </a:rPr>
                        <a:t>条</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en-US" sz="1100" kern="100" dirty="0">
                          <a:effectLst/>
                        </a:rPr>
                        <a:t> </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en-US" sz="1100" kern="100" dirty="0">
                          <a:effectLst/>
                        </a:rPr>
                        <a:t> </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tc>
                  <a:txBody>
                    <a:bodyPr/>
                    <a:lstStyle/>
                    <a:p>
                      <a:pPr algn="just"/>
                      <a:r>
                        <a:rPr lang="en-US" sz="1100" kern="100" dirty="0">
                          <a:effectLst/>
                        </a:rPr>
                        <a:t> </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4401" marR="44401" marT="0" marB="0" anchor="ctr"/>
                </a:tc>
                <a:extLst>
                  <a:ext uri="{0D108BD9-81ED-4DB2-BD59-A6C34878D82A}">
                    <a16:rowId xmlns:a16="http://schemas.microsoft.com/office/drawing/2014/main" val="1699338656"/>
                  </a:ext>
                </a:extLst>
              </a:tr>
            </a:tbl>
          </a:graphicData>
        </a:graphic>
      </p:graphicFrame>
      <p:sp>
        <p:nvSpPr>
          <p:cNvPr id="8" name="Rectangle 2">
            <a:extLst>
              <a:ext uri="{FF2B5EF4-FFF2-40B4-BE49-F238E27FC236}">
                <a16:creationId xmlns:a16="http://schemas.microsoft.com/office/drawing/2014/main" id="{905CC821-470B-A411-F424-CE6A770CC3F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 name="スライド番号プレースホルダー 2">
            <a:extLst>
              <a:ext uri="{FF2B5EF4-FFF2-40B4-BE49-F238E27FC236}">
                <a16:creationId xmlns:a16="http://schemas.microsoft.com/office/drawing/2014/main" id="{6F978CEF-E008-1F9F-0628-807C039C22FC}"/>
              </a:ext>
            </a:extLst>
          </p:cNvPr>
          <p:cNvSpPr>
            <a:spLocks noGrp="1"/>
          </p:cNvSpPr>
          <p:nvPr>
            <p:ph type="sldNum" sz="quarter" idx="12"/>
          </p:nvPr>
        </p:nvSpPr>
        <p:spPr/>
        <p:txBody>
          <a:bodyPr/>
          <a:lstStyle/>
          <a:p>
            <a:fld id="{B39BE069-85AA-4F7C-B0BB-2D5EC421C6BF}" type="slidenum">
              <a:rPr kumimoji="1" lang="ja-JP" altLang="en-US" smtClean="0"/>
              <a:t>23</a:t>
            </a:fld>
            <a:endParaRPr kumimoji="1" lang="ja-JP" altLang="en-US"/>
          </a:p>
        </p:txBody>
      </p:sp>
      <p:sp>
        <p:nvSpPr>
          <p:cNvPr id="4" name="テキスト ボックス 3">
            <a:extLst>
              <a:ext uri="{FF2B5EF4-FFF2-40B4-BE49-F238E27FC236}">
                <a16:creationId xmlns:a16="http://schemas.microsoft.com/office/drawing/2014/main" id="{F0A4CEB1-FCD6-9FF2-CF0C-22D34FE7A218}"/>
              </a:ext>
            </a:extLst>
          </p:cNvPr>
          <p:cNvSpPr txBox="1"/>
          <p:nvPr/>
        </p:nvSpPr>
        <p:spPr>
          <a:xfrm>
            <a:off x="1069848" y="6459278"/>
            <a:ext cx="2031325" cy="369332"/>
          </a:xfrm>
          <a:prstGeom prst="rect">
            <a:avLst/>
          </a:prstGeom>
          <a:noFill/>
        </p:spPr>
        <p:txBody>
          <a:bodyPr wrap="none" rtlCol="0">
            <a:spAutoFit/>
          </a:bodyPr>
          <a:lstStyle/>
          <a:p>
            <a:r>
              <a:rPr kumimoji="1" lang="ja-JP" altLang="en-US" dirty="0"/>
              <a:t>出典：畑本作成。</a:t>
            </a:r>
          </a:p>
        </p:txBody>
      </p:sp>
    </p:spTree>
    <p:extLst>
      <p:ext uri="{BB962C8B-B14F-4D97-AF65-F5344CB8AC3E}">
        <p14:creationId xmlns:p14="http://schemas.microsoft.com/office/powerpoint/2010/main" val="2338525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CCAB30-3B45-9BA7-A86A-0A2D82C2784B}"/>
              </a:ext>
            </a:extLst>
          </p:cNvPr>
          <p:cNvSpPr>
            <a:spLocks noGrp="1"/>
          </p:cNvSpPr>
          <p:nvPr>
            <p:ph type="title"/>
          </p:nvPr>
        </p:nvSpPr>
        <p:spPr>
          <a:xfrm>
            <a:off x="942703" y="359665"/>
            <a:ext cx="10411097" cy="1021924"/>
          </a:xfrm>
        </p:spPr>
        <p:txBody>
          <a:bodyPr>
            <a:normAutofit fontScale="90000"/>
          </a:bodyPr>
          <a:lstStyle/>
          <a:p>
            <a:r>
              <a:rPr lang="ja-JP" altLang="ja-JP" sz="4400" dirty="0">
                <a:effectLst/>
                <a:latin typeface="メイリオ" panose="020B0604030504040204" pitchFamily="50" charset="-128"/>
                <a:ea typeface="メイリオ" panose="020B0604030504040204" pitchFamily="50" charset="-128"/>
                <a:cs typeface="Times New Roman" panose="02020603050405020304" pitchFamily="18" charset="0"/>
              </a:rPr>
              <a:t>②社会の変化により行政の在り方の</a:t>
            </a:r>
            <a:br>
              <a:rPr lang="en-US" altLang="ja-JP" sz="44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altLang="en-US" sz="44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4400" dirty="0">
                <a:effectLst/>
                <a:latin typeface="メイリオ" panose="020B0604030504040204" pitchFamily="50" charset="-128"/>
                <a:ea typeface="メイリオ" panose="020B0604030504040204" pitchFamily="50" charset="-128"/>
                <a:cs typeface="Times New Roman" panose="02020603050405020304" pitchFamily="18" charset="0"/>
              </a:rPr>
              <a:t>大きな流れとして住民の生活保障が前面化</a:t>
            </a:r>
            <a:endParaRPr kumimoji="1" lang="ja-JP" altLang="en-US" dirty="0"/>
          </a:p>
        </p:txBody>
      </p:sp>
      <p:sp>
        <p:nvSpPr>
          <p:cNvPr id="3" name="コンテンツ プレースホルダー 2">
            <a:extLst>
              <a:ext uri="{FF2B5EF4-FFF2-40B4-BE49-F238E27FC236}">
                <a16:creationId xmlns:a16="http://schemas.microsoft.com/office/drawing/2014/main" id="{C1C31D69-4035-5DA7-9E0F-503E2E3F5EE0}"/>
              </a:ext>
            </a:extLst>
          </p:cNvPr>
          <p:cNvSpPr>
            <a:spLocks noGrp="1"/>
          </p:cNvSpPr>
          <p:nvPr>
            <p:ph idx="1"/>
          </p:nvPr>
        </p:nvSpPr>
        <p:spPr>
          <a:xfrm>
            <a:off x="838200" y="1602377"/>
            <a:ext cx="10326189" cy="5035532"/>
          </a:xfrm>
        </p:spPr>
        <p:txBody>
          <a:bodyPr>
            <a:normAutofit fontScale="85000" lnSpcReduction="20000"/>
          </a:bodyPr>
          <a:lstStyle/>
          <a:p>
            <a:pPr>
              <a:lnSpc>
                <a:spcPct val="110000"/>
              </a:lnSpc>
            </a:pPr>
            <a:r>
              <a:rPr lang="ja-JP" altLang="ja-JP" sz="2600" dirty="0">
                <a:effectLst/>
                <a:latin typeface="メイリオ" panose="020B0604030504040204" pitchFamily="50" charset="-128"/>
                <a:ea typeface="メイリオ" panose="020B0604030504040204" pitchFamily="50" charset="-128"/>
                <a:cs typeface="Times New Roman" panose="02020603050405020304" pitchFamily="18" charset="0"/>
              </a:rPr>
              <a:t>相談支援業務は、法令の中に「相談」として明記されたものだけを指す訳ではない。むしろ、さらに広くガバナンスにおける</a:t>
            </a:r>
            <a:r>
              <a:rPr lang="ja-JP" altLang="en-US" sz="26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dirty="0">
                <a:effectLst/>
                <a:latin typeface="メイリオ" panose="020B0604030504040204" pitchFamily="50" charset="-128"/>
                <a:ea typeface="メイリオ" panose="020B0604030504040204" pitchFamily="50" charset="-128"/>
                <a:cs typeface="Times New Roman" panose="02020603050405020304" pitchFamily="18" charset="0"/>
              </a:rPr>
              <a:t>ソーシャルワーク業務</a:t>
            </a:r>
            <a:r>
              <a:rPr lang="ja-JP" altLang="en-US" sz="26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dirty="0">
                <a:effectLst/>
                <a:latin typeface="メイリオ" panose="020B0604030504040204" pitchFamily="50" charset="-128"/>
                <a:ea typeface="メイリオ" panose="020B0604030504040204" pitchFamily="50" charset="-128"/>
                <a:cs typeface="Times New Roman" panose="02020603050405020304" pitchFamily="18" charset="0"/>
              </a:rPr>
              <a:t>として展開すべき</a:t>
            </a:r>
            <a:r>
              <a:rPr lang="ja-JP" altLang="en-US" sz="26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6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1">
              <a:lnSpc>
                <a:spcPct val="110000"/>
              </a:lnSpc>
              <a:buFont typeface="Wingdings" panose="05000000000000000000" pitchFamily="2" charset="2"/>
              <a:buChar char="Ø"/>
            </a:pPr>
            <a:r>
              <a:rPr lang="ja-JP" altLang="ja-JP" sz="1800" dirty="0">
                <a:effectLst/>
                <a:latin typeface="メイリオ" panose="020B0604030504040204" pitchFamily="50" charset="-128"/>
                <a:ea typeface="メイリオ" panose="020B0604030504040204" pitchFamily="50" charset="-128"/>
                <a:cs typeface="Times New Roman" panose="02020603050405020304" pitchFamily="18" charset="0"/>
              </a:rPr>
              <a:t>ソーシャルワークは、生活課題を抱える人々のニーズを地域の各種機関や団体その他のアクター（社会資源）につなぐ活動。</a:t>
            </a:r>
            <a:endParaRPr lang="en-US" altLang="ja-JP" sz="18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en-US" altLang="ja-JP" sz="2600" dirty="0">
                <a:effectLst/>
                <a:latin typeface="メイリオ" panose="020B0604030504040204" pitchFamily="50" charset="-128"/>
                <a:ea typeface="メイリオ" panose="020B0604030504040204" pitchFamily="50" charset="-128"/>
                <a:cs typeface="Times New Roman" panose="02020603050405020304" pitchFamily="18" charset="0"/>
              </a:rPr>
              <a:t>1980</a:t>
            </a:r>
            <a:r>
              <a:rPr lang="ja-JP" altLang="ja-JP" sz="2600" dirty="0">
                <a:effectLst/>
                <a:latin typeface="メイリオ" panose="020B0604030504040204" pitchFamily="50" charset="-128"/>
                <a:ea typeface="メイリオ" panose="020B0604030504040204" pitchFamily="50" charset="-128"/>
                <a:cs typeface="Times New Roman" panose="02020603050405020304" pitchFamily="18" charset="0"/>
              </a:rPr>
              <a:t>年代まで</a:t>
            </a:r>
            <a:r>
              <a:rPr lang="ja-JP" altLang="en-US" sz="26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dirty="0">
                <a:effectLst/>
                <a:latin typeface="メイリオ" panose="020B0604030504040204" pitchFamily="50" charset="-128"/>
                <a:ea typeface="メイリオ" panose="020B0604030504040204" pitchFamily="50" charset="-128"/>
                <a:cs typeface="Times New Roman" panose="02020603050405020304" pitchFamily="18" charset="0"/>
              </a:rPr>
              <a:t>生活上のリスクはある程度典型的なものに限定されていた。</a:t>
            </a:r>
            <a:endParaRPr lang="en-US" altLang="ja-JP" sz="26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1">
              <a:lnSpc>
                <a:spcPct val="110000"/>
              </a:lnSpc>
              <a:buFont typeface="Wingdings" panose="05000000000000000000" pitchFamily="2" charset="2"/>
              <a:buChar char="Ø"/>
            </a:pPr>
            <a:r>
              <a:rPr lang="ja-JP" altLang="ja-JP" sz="1800" dirty="0">
                <a:effectLst/>
                <a:latin typeface="メイリオ" panose="020B0604030504040204" pitchFamily="50" charset="-128"/>
                <a:ea typeface="メイリオ" panose="020B0604030504040204" pitchFamily="50" charset="-128"/>
                <a:cs typeface="Times New Roman" panose="02020603050405020304" pitchFamily="18" charset="0"/>
              </a:rPr>
              <a:t>拡大する正規雇用に支えられて人々は労働者として経済的自立を当たり前のように享受したため、労働が難しくなる老齢化や疾病などを典型とするリスクに備えればよいと考えられていた。</a:t>
            </a:r>
            <a:endParaRPr lang="en-US" altLang="ja-JP" sz="18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0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4200" b="1"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4200" b="1" dirty="0">
              <a:effectLst/>
              <a:latin typeface="メイリオ" panose="020B0604030504040204" pitchFamily="50" charset="-128"/>
              <a:ea typeface="メイリオ" panose="020B0604030504040204" pitchFamily="50" charset="-128"/>
              <a:cs typeface="Times New Roman" panose="02020603050405020304" pitchFamily="18" charset="0"/>
            </a:endParaRPr>
          </a:p>
          <a:p>
            <a:pPr>
              <a:lnSpc>
                <a:spcPct val="110000"/>
              </a:lnSpc>
            </a:pPr>
            <a:r>
              <a:rPr lang="ja-JP" altLang="en-US" sz="2600" dirty="0">
                <a:latin typeface="メイリオ" panose="020B0604030504040204" pitchFamily="50" charset="-128"/>
                <a:ea typeface="メイリオ" panose="020B0604030504040204" pitchFamily="50" charset="-128"/>
                <a:cs typeface="Times New Roman" panose="02020603050405020304" pitchFamily="18" charset="0"/>
              </a:rPr>
              <a:t>非正規雇用という就業形態が</a:t>
            </a:r>
            <a:r>
              <a:rPr lang="ja-JP" altLang="ja-JP" sz="2600" dirty="0">
                <a:effectLst/>
                <a:latin typeface="メイリオ" panose="020B0604030504040204" pitchFamily="50" charset="-128"/>
                <a:ea typeface="メイリオ" panose="020B0604030504040204" pitchFamily="50" charset="-128"/>
                <a:cs typeface="Times New Roman" panose="02020603050405020304" pitchFamily="18" charset="0"/>
              </a:rPr>
              <a:t>増加し、一家に労働者がいてその人に扶養されて生活するという家族形態も当たり前ではなくな</a:t>
            </a:r>
            <a:r>
              <a:rPr lang="ja-JP" altLang="en-US" sz="2600" dirty="0">
                <a:effectLst/>
                <a:latin typeface="メイリオ" panose="020B0604030504040204" pitchFamily="50" charset="-128"/>
                <a:ea typeface="メイリオ" panose="020B0604030504040204" pitchFamily="50" charset="-128"/>
                <a:cs typeface="Times New Roman" panose="02020603050405020304" pitchFamily="18" charset="0"/>
              </a:rPr>
              <a:t>る</a:t>
            </a:r>
            <a:r>
              <a:rPr lang="ja-JP" altLang="ja-JP" sz="2600" dirty="0">
                <a:effectLst/>
                <a:latin typeface="メイリオ" panose="020B0604030504040204" pitchFamily="50" charset="-128"/>
                <a:ea typeface="メイリオ" panose="020B0604030504040204" pitchFamily="50" charset="-128"/>
                <a:cs typeface="Times New Roman" panose="02020603050405020304" pitchFamily="18" charset="0"/>
              </a:rPr>
              <a:t>。そうなると、社会保障制度は労働に伴うリスクだけに備えればよいということにはならない。</a:t>
            </a:r>
            <a:endParaRPr lang="en-US" altLang="ja-JP" sz="26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1">
              <a:lnSpc>
                <a:spcPct val="110000"/>
              </a:lnSpc>
              <a:buFont typeface="Wingdings" panose="05000000000000000000" pitchFamily="2" charset="2"/>
              <a:buChar char="Ø"/>
            </a:pPr>
            <a:r>
              <a:rPr lang="ja-JP" altLang="ja-JP" sz="1800" dirty="0">
                <a:effectLst/>
                <a:latin typeface="メイリオ" panose="020B0604030504040204" pitchFamily="50" charset="-128"/>
                <a:ea typeface="メイリオ" panose="020B0604030504040204" pitchFamily="50" charset="-128"/>
                <a:cs typeface="Times New Roman" panose="02020603050405020304" pitchFamily="18" charset="0"/>
              </a:rPr>
              <a:t>備えるべき生活上のリスクは複雑化・多様化</a:t>
            </a:r>
            <a:r>
              <a:rPr lang="ja-JP" altLang="en-US" sz="18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800" dirty="0">
                <a:effectLst/>
                <a:latin typeface="メイリオ" panose="020B0604030504040204" pitchFamily="50" charset="-128"/>
                <a:ea typeface="メイリオ" panose="020B0604030504040204" pitchFamily="50" charset="-128"/>
                <a:cs typeface="Times New Roman" panose="02020603050405020304" pitchFamily="18" charset="0"/>
              </a:rPr>
              <a:t>社会的孤立（社会的ひきこもり、母子家庭の孤立など）、ケアの担い手の問題（ダブルケア、</a:t>
            </a:r>
            <a:r>
              <a:rPr lang="en-US" altLang="ja-JP" sz="1800" dirty="0">
                <a:effectLst/>
                <a:latin typeface="メイリオ" panose="020B0604030504040204" pitchFamily="50" charset="-128"/>
                <a:ea typeface="メイリオ" panose="020B0604030504040204" pitchFamily="50" charset="-128"/>
                <a:cs typeface="Times New Roman" panose="02020603050405020304" pitchFamily="18" charset="0"/>
              </a:rPr>
              <a:t>8050</a:t>
            </a:r>
            <a:r>
              <a:rPr lang="ja-JP" altLang="ja-JP" sz="1800" dirty="0">
                <a:effectLst/>
                <a:latin typeface="メイリオ" panose="020B0604030504040204" pitchFamily="50" charset="-128"/>
                <a:ea typeface="メイリオ" panose="020B0604030504040204" pitchFamily="50" charset="-128"/>
                <a:cs typeface="Times New Roman" panose="02020603050405020304" pitchFamily="18" charset="0"/>
              </a:rPr>
              <a:t>問題（高齢の親と働いていない独身の</a:t>
            </a:r>
            <a:r>
              <a:rPr lang="en-US" altLang="ja-JP" sz="1800" dirty="0">
                <a:effectLst/>
                <a:latin typeface="メイリオ" panose="020B0604030504040204" pitchFamily="50" charset="-128"/>
                <a:ea typeface="メイリオ" panose="020B0604030504040204" pitchFamily="50" charset="-128"/>
                <a:cs typeface="Times New Roman" panose="02020603050405020304" pitchFamily="18" charset="0"/>
              </a:rPr>
              <a:t>50</a:t>
            </a:r>
            <a:r>
              <a:rPr lang="ja-JP" altLang="ja-JP" sz="1800" dirty="0">
                <a:effectLst/>
                <a:latin typeface="メイリオ" panose="020B0604030504040204" pitchFamily="50" charset="-128"/>
                <a:ea typeface="メイリオ" panose="020B0604030504040204" pitchFamily="50" charset="-128"/>
                <a:cs typeface="Times New Roman" panose="02020603050405020304" pitchFamily="18" charset="0"/>
              </a:rPr>
              <a:t>代の子が同居している世帯）、ケアを引き受ける事業者の不足など）、雇用の不安定でそもそも労働者になれないことから生まれる経済的困窮など。</a:t>
            </a:r>
            <a:endParaRPr lang="en-US" altLang="ja-JP" sz="1800" dirty="0">
              <a:latin typeface="メイリオ" panose="020B0604030504040204" pitchFamily="50" charset="-128"/>
              <a:ea typeface="メイリオ" panose="020B0604030504040204" pitchFamily="50" charset="-128"/>
              <a:cs typeface="Times New Roman" panose="02020603050405020304" pitchFamily="18" charset="0"/>
            </a:endParaRPr>
          </a:p>
          <a:p>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CDA49385-9546-653A-3BF3-FCE86508706A}"/>
              </a:ext>
            </a:extLst>
          </p:cNvPr>
          <p:cNvSpPr>
            <a:spLocks noGrp="1"/>
          </p:cNvSpPr>
          <p:nvPr>
            <p:ph type="sldNum" sz="quarter" idx="12"/>
          </p:nvPr>
        </p:nvSpPr>
        <p:spPr/>
        <p:txBody>
          <a:bodyPr/>
          <a:lstStyle/>
          <a:p>
            <a:fld id="{B39BE069-85AA-4F7C-B0BB-2D5EC421C6BF}" type="slidenum">
              <a:rPr kumimoji="1" lang="ja-JP" altLang="en-US" smtClean="0"/>
              <a:t>24</a:t>
            </a:fld>
            <a:endParaRPr kumimoji="1" lang="ja-JP" altLang="en-US"/>
          </a:p>
        </p:txBody>
      </p:sp>
    </p:spTree>
    <p:extLst>
      <p:ext uri="{BB962C8B-B14F-4D97-AF65-F5344CB8AC3E}">
        <p14:creationId xmlns:p14="http://schemas.microsoft.com/office/powerpoint/2010/main" val="3494590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17E80A-C5AB-6D65-8FC1-F8D9671CA8C5}"/>
              </a:ext>
            </a:extLst>
          </p:cNvPr>
          <p:cNvSpPr>
            <a:spLocks noGrp="1"/>
          </p:cNvSpPr>
          <p:nvPr>
            <p:ph type="title"/>
          </p:nvPr>
        </p:nvSpPr>
        <p:spPr>
          <a:xfrm>
            <a:off x="1066800" y="49753"/>
            <a:ext cx="10058400" cy="1609344"/>
          </a:xfrm>
        </p:spPr>
        <p:txBody>
          <a:bodyPr>
            <a:normAutofit/>
          </a:bodyPr>
          <a:lstStyle/>
          <a:p>
            <a:r>
              <a:rPr kumimoji="1" lang="ja-JP" altLang="en-US" sz="4400" dirty="0">
                <a:latin typeface="+mj-ea"/>
              </a:rPr>
              <a:t>②</a:t>
            </a:r>
            <a:r>
              <a:rPr kumimoji="1" lang="en-US" altLang="ja-JP" sz="4400" dirty="0">
                <a:latin typeface="+mj-ea"/>
              </a:rPr>
              <a:t>′</a:t>
            </a:r>
            <a:r>
              <a:rPr kumimoji="1" lang="ja-JP" altLang="en-US" sz="4400" dirty="0">
                <a:latin typeface="+mj-ea"/>
              </a:rPr>
              <a:t>「相談」の解釈変更</a:t>
            </a:r>
          </a:p>
        </p:txBody>
      </p:sp>
      <p:sp>
        <p:nvSpPr>
          <p:cNvPr id="3" name="コンテンツ プレースホルダー 2">
            <a:extLst>
              <a:ext uri="{FF2B5EF4-FFF2-40B4-BE49-F238E27FC236}">
                <a16:creationId xmlns:a16="http://schemas.microsoft.com/office/drawing/2014/main" id="{642C8680-53A5-5875-3F0B-9235B7BF7896}"/>
              </a:ext>
            </a:extLst>
          </p:cNvPr>
          <p:cNvSpPr>
            <a:spLocks noGrp="1"/>
          </p:cNvSpPr>
          <p:nvPr>
            <p:ph idx="1"/>
          </p:nvPr>
        </p:nvSpPr>
        <p:spPr>
          <a:xfrm>
            <a:off x="706918" y="1450094"/>
            <a:ext cx="10778164" cy="4630783"/>
          </a:xfrm>
        </p:spPr>
        <p:txBody>
          <a:bodyPr>
            <a:noAutofit/>
          </a:bodyPr>
          <a:lstStyle/>
          <a:p>
            <a:r>
              <a:rPr lang="ja-JP" altLang="ja-JP" sz="2800" dirty="0">
                <a:effectLst/>
                <a:latin typeface="メイリオ" panose="020B0604030504040204" pitchFamily="50" charset="-128"/>
                <a:ea typeface="メイリオ" panose="020B0604030504040204" pitchFamily="50" charset="-128"/>
                <a:cs typeface="Times New Roman" panose="02020603050405020304" pitchFamily="18" charset="0"/>
              </a:rPr>
              <a:t>相談支援とは、たんなる窓口相談や申請の受付のことではない。</a:t>
            </a:r>
            <a:endParaRPr lang="en-US" altLang="ja-JP" sz="28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2800" dirty="0">
                <a:effectLst/>
                <a:latin typeface="メイリオ" panose="020B0604030504040204" pitchFamily="50" charset="-128"/>
                <a:ea typeface="メイリオ" panose="020B0604030504040204" pitchFamily="50" charset="-128"/>
                <a:cs typeface="Times New Roman" panose="02020603050405020304" pitchFamily="18" charset="0"/>
              </a:rPr>
              <a:t>ソーシャルワークの知識と技術を駆使して、住民の生活上の</a:t>
            </a:r>
            <a:endParaRPr lang="en-US" altLang="ja-JP" sz="28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en-US" altLang="ja-JP" sz="28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800" dirty="0">
                <a:effectLst/>
                <a:latin typeface="メイリオ" panose="020B0604030504040204" pitchFamily="50" charset="-128"/>
                <a:ea typeface="メイリオ" panose="020B0604030504040204" pitchFamily="50" charset="-128"/>
                <a:cs typeface="Times New Roman" panose="02020603050405020304" pitchFamily="18" charset="0"/>
              </a:rPr>
              <a:t>ニーズ（生活を続けるうえで欠かせない資源の必要性）をつかみ、</a:t>
            </a:r>
            <a:endParaRPr lang="en-US" altLang="ja-JP" sz="28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28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800" dirty="0">
                <a:effectLst/>
                <a:latin typeface="メイリオ" panose="020B0604030504040204" pitchFamily="50" charset="-128"/>
                <a:ea typeface="メイリオ" panose="020B0604030504040204" pitchFamily="50" charset="-128"/>
                <a:cs typeface="Times New Roman" panose="02020603050405020304" pitchFamily="18" charset="0"/>
              </a:rPr>
              <a:t>必要な支援へとつなげる専門性の高い業務。</a:t>
            </a:r>
            <a:endParaRPr lang="en-US" altLang="ja-JP" sz="28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lvl="1">
              <a:buFont typeface="Wingdings" panose="05000000000000000000" pitchFamily="2" charset="2"/>
              <a:buChar char="Ø"/>
            </a:pPr>
            <a:r>
              <a:rPr lang="ja-JP" altLang="en-US" sz="2600" dirty="0">
                <a:effectLst/>
                <a:latin typeface="メイリオ" panose="020B0604030504040204" pitchFamily="50" charset="-128"/>
                <a:ea typeface="メイリオ" panose="020B0604030504040204" pitchFamily="50" charset="-128"/>
                <a:cs typeface="Times New Roman" panose="02020603050405020304" pitchFamily="18" charset="0"/>
              </a:rPr>
              <a:t>高齢者福祉・障害者福祉における計画相談（ケアプラン）や</a:t>
            </a:r>
            <a:endParaRPr lang="en-US" altLang="ja-JP" sz="26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548640" lvl="2" indent="0">
              <a:buNone/>
            </a:pPr>
            <a:r>
              <a:rPr lang="ja-JP" altLang="en-US" sz="2600" dirty="0">
                <a:effectLst/>
                <a:latin typeface="メイリオ" panose="020B0604030504040204" pitchFamily="50" charset="-128"/>
                <a:ea typeface="メイリオ" panose="020B0604030504040204" pitchFamily="50" charset="-128"/>
                <a:cs typeface="Times New Roman" panose="02020603050405020304" pitchFamily="18" charset="0"/>
              </a:rPr>
              <a:t>生活困窮者自立支援制度における自立相談支援などの制度として</a:t>
            </a:r>
            <a:endParaRPr lang="en-US" altLang="ja-JP" sz="26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548640" lvl="2" indent="0">
              <a:buNone/>
            </a:pPr>
            <a:r>
              <a:rPr lang="ja-JP" altLang="en-US" sz="2600" dirty="0">
                <a:effectLst/>
                <a:latin typeface="メイリオ" panose="020B0604030504040204" pitchFamily="50" charset="-128"/>
                <a:ea typeface="メイリオ" panose="020B0604030504040204" pitchFamily="50" charset="-128"/>
                <a:cs typeface="Times New Roman" panose="02020603050405020304" pitchFamily="18" charset="0"/>
              </a:rPr>
              <a:t>位置づけられた「相談」の発展。</a:t>
            </a:r>
            <a:endParaRPr lang="en-US" altLang="ja-JP" sz="2600" dirty="0">
              <a:latin typeface="メイリオ" panose="020B0604030504040204" pitchFamily="50" charset="-128"/>
              <a:ea typeface="メイリオ" panose="020B0604030504040204" pitchFamily="50" charset="-128"/>
              <a:cs typeface="Times New Roman" panose="02020603050405020304" pitchFamily="18" charset="0"/>
            </a:endParaRPr>
          </a:p>
          <a:p>
            <a:pPr lvl="1">
              <a:buFont typeface="Wingdings" panose="05000000000000000000" pitchFamily="2" charset="2"/>
              <a:buChar char="Ø"/>
            </a:pPr>
            <a:r>
              <a:rPr lang="ja-JP" altLang="en-US" sz="2600" dirty="0">
                <a:latin typeface="メイリオ" panose="020B0604030504040204" pitchFamily="50" charset="-128"/>
                <a:ea typeface="メイリオ" panose="020B0604030504040204" pitchFamily="50" charset="-128"/>
                <a:cs typeface="Times New Roman" panose="02020603050405020304" pitchFamily="18" charset="0"/>
              </a:rPr>
              <a:t>いわゆる金銭給付においてもプッシュ型が求められるようになり、</a:t>
            </a:r>
            <a:endParaRPr lang="en-US" altLang="ja-JP" sz="2600" dirty="0">
              <a:latin typeface="メイリオ" panose="020B0604030504040204" pitchFamily="50" charset="-128"/>
              <a:ea typeface="メイリオ" panose="020B0604030504040204" pitchFamily="50" charset="-128"/>
              <a:cs typeface="Times New Roman" panose="02020603050405020304" pitchFamily="18" charset="0"/>
            </a:endParaRPr>
          </a:p>
          <a:p>
            <a:pPr marL="548640" lvl="2" indent="0">
              <a:buNone/>
            </a:pPr>
            <a:r>
              <a:rPr lang="ja-JP" altLang="en-US" sz="2600" dirty="0">
                <a:latin typeface="メイリオ" panose="020B0604030504040204" pitchFamily="50" charset="-128"/>
                <a:ea typeface="メイリオ" panose="020B0604030504040204" pitchFamily="50" charset="-128"/>
                <a:cs typeface="Times New Roman" panose="02020603050405020304" pitchFamily="18" charset="0"/>
              </a:rPr>
              <a:t>福祉政策をソーシャルワークとして位置づけなおす必要が出てきた</a:t>
            </a:r>
            <a:r>
              <a:rPr lang="ja-JP" altLang="en-US" sz="3400" dirty="0">
                <a:latin typeface="メイリオ" panose="020B0604030504040204" pitchFamily="50" charset="-128"/>
                <a:ea typeface="メイリオ" panose="020B0604030504040204" pitchFamily="50" charset="-128"/>
                <a:cs typeface="Times New Roman" panose="02020603050405020304" pitchFamily="18" charset="0"/>
              </a:rPr>
              <a:t>。</a:t>
            </a:r>
            <a:endParaRPr kumimoji="1" lang="ja-JP" altLang="en-US" sz="3400" dirty="0"/>
          </a:p>
        </p:txBody>
      </p:sp>
      <p:sp>
        <p:nvSpPr>
          <p:cNvPr id="4" name="スライド番号プレースホルダー 3">
            <a:extLst>
              <a:ext uri="{FF2B5EF4-FFF2-40B4-BE49-F238E27FC236}">
                <a16:creationId xmlns:a16="http://schemas.microsoft.com/office/drawing/2014/main" id="{4F1D8C8C-09CF-E9A1-CDEE-98D8DF30D82E}"/>
              </a:ext>
            </a:extLst>
          </p:cNvPr>
          <p:cNvSpPr>
            <a:spLocks noGrp="1"/>
          </p:cNvSpPr>
          <p:nvPr>
            <p:ph type="sldNum" sz="quarter" idx="12"/>
          </p:nvPr>
        </p:nvSpPr>
        <p:spPr/>
        <p:txBody>
          <a:bodyPr/>
          <a:lstStyle/>
          <a:p>
            <a:fld id="{B39BE069-85AA-4F7C-B0BB-2D5EC421C6BF}" type="slidenum">
              <a:rPr kumimoji="1" lang="ja-JP" altLang="en-US" smtClean="0"/>
              <a:t>25</a:t>
            </a:fld>
            <a:endParaRPr kumimoji="1" lang="ja-JP" altLang="en-US"/>
          </a:p>
        </p:txBody>
      </p:sp>
    </p:spTree>
    <p:extLst>
      <p:ext uri="{BB962C8B-B14F-4D97-AF65-F5344CB8AC3E}">
        <p14:creationId xmlns:p14="http://schemas.microsoft.com/office/powerpoint/2010/main" val="34270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8DA93E-91AC-906F-3A4B-14FC83A80C63}"/>
              </a:ext>
            </a:extLst>
          </p:cNvPr>
          <p:cNvSpPr>
            <a:spLocks noGrp="1"/>
          </p:cNvSpPr>
          <p:nvPr>
            <p:ph type="title"/>
          </p:nvPr>
        </p:nvSpPr>
        <p:spPr>
          <a:xfrm>
            <a:off x="1069848" y="484632"/>
            <a:ext cx="10241280" cy="1117745"/>
          </a:xfrm>
        </p:spPr>
        <p:txBody>
          <a:bodyPr>
            <a:normAutofit fontScale="90000"/>
          </a:bodyPr>
          <a:lstStyle/>
          <a:p>
            <a:r>
              <a:rPr kumimoji="1" lang="ja-JP" altLang="en-US" sz="4000" dirty="0">
                <a:latin typeface="+mj-ea"/>
              </a:rPr>
              <a:t>②</a:t>
            </a:r>
            <a:r>
              <a:rPr kumimoji="1" lang="en-US" altLang="ja-JP" sz="4000" dirty="0">
                <a:latin typeface="+mj-ea"/>
              </a:rPr>
              <a:t>″  </a:t>
            </a:r>
            <a:r>
              <a:rPr kumimoji="1" lang="ja-JP" altLang="en-US" sz="4000" dirty="0"/>
              <a:t>法解釈上も相談支援は義務化の方向へ？</a:t>
            </a:r>
          </a:p>
        </p:txBody>
      </p:sp>
      <p:sp>
        <p:nvSpPr>
          <p:cNvPr id="3" name="コンテンツ プレースホルダー 2">
            <a:extLst>
              <a:ext uri="{FF2B5EF4-FFF2-40B4-BE49-F238E27FC236}">
                <a16:creationId xmlns:a16="http://schemas.microsoft.com/office/drawing/2014/main" id="{10455146-2D3E-C152-5193-5F1A53DA8627}"/>
              </a:ext>
            </a:extLst>
          </p:cNvPr>
          <p:cNvSpPr>
            <a:spLocks noGrp="1"/>
          </p:cNvSpPr>
          <p:nvPr>
            <p:ph idx="1"/>
          </p:nvPr>
        </p:nvSpPr>
        <p:spPr>
          <a:xfrm>
            <a:off x="1069848" y="1741714"/>
            <a:ext cx="10416758" cy="4430486"/>
          </a:xfrm>
        </p:spPr>
        <p:txBody>
          <a:bodyPr>
            <a:normAutofit fontScale="92500" lnSpcReduction="10000"/>
          </a:bodyPr>
          <a:lstStyle/>
          <a:p>
            <a:pPr>
              <a:lnSpc>
                <a:spcPct val="110000"/>
              </a:lnSpc>
            </a:pPr>
            <a:r>
              <a:rPr kumimoji="1" lang="ja-JP" altLang="en-US" sz="2800" dirty="0">
                <a:latin typeface="メイリオ" panose="020B0604030504040204" pitchFamily="50" charset="-128"/>
                <a:ea typeface="メイリオ" panose="020B0604030504040204" pitchFamily="50" charset="-128"/>
              </a:rPr>
              <a:t>社会保障・社会福祉に関しては、法律上に明記されていない場合でも、</a:t>
            </a:r>
            <a:r>
              <a:rPr lang="ja-JP" altLang="en-US" sz="2800" dirty="0">
                <a:latin typeface="メイリオ" panose="020B0604030504040204" pitchFamily="50" charset="-128"/>
                <a:ea typeface="メイリオ" panose="020B0604030504040204" pitchFamily="50" charset="-128"/>
              </a:rPr>
              <a:t>市民が</a:t>
            </a:r>
            <a:r>
              <a:rPr kumimoji="1" lang="ja-JP" altLang="en-US" sz="2800" dirty="0">
                <a:latin typeface="メイリオ" panose="020B0604030504040204" pitchFamily="50" charset="-128"/>
                <a:ea typeface="メイリオ" panose="020B0604030504040204" pitchFamily="50" charset="-128"/>
              </a:rPr>
              <a:t>「</a:t>
            </a:r>
            <a:r>
              <a:rPr lang="ja-JP" altLang="ja-JP" sz="2800" dirty="0">
                <a:effectLst/>
                <a:latin typeface="メイリオ" panose="020B0604030504040204" pitchFamily="50" charset="-128"/>
                <a:ea typeface="メイリオ" panose="020B0604030504040204" pitchFamily="50" charset="-128"/>
                <a:cs typeface="Segoe UI Symbol" panose="020B0502040204020203" pitchFamily="34" charset="0"/>
              </a:rPr>
              <a:t>制度を特定しないで相談や質問をした場合であっても、（…）不明な部分につき更に事情を聴取し、あるいは資料の追完を求めるなどして該当する制度の特定に努めるべき職務上の法的美務（教示義務）を負っている</a:t>
            </a:r>
            <a:r>
              <a:rPr lang="ja-JP" altLang="en-US" sz="2800" dirty="0">
                <a:effectLst/>
                <a:latin typeface="メイリオ" panose="020B0604030504040204" pitchFamily="50" charset="-128"/>
                <a:ea typeface="メイリオ" panose="020B0604030504040204" pitchFamily="50" charset="-128"/>
                <a:cs typeface="Segoe UI Symbol" panose="020B0502040204020203" pitchFamily="34" charset="0"/>
              </a:rPr>
              <a:t>」との判決。</a:t>
            </a:r>
            <a:endParaRPr lang="en-US" altLang="ja-JP" sz="2800" dirty="0">
              <a:effectLst/>
              <a:latin typeface="メイリオ" panose="020B0604030504040204" pitchFamily="50" charset="-128"/>
              <a:ea typeface="メイリオ" panose="020B0604030504040204" pitchFamily="50" charset="-128"/>
              <a:cs typeface="Segoe UI Symbol" panose="020B0502040204020203" pitchFamily="34" charset="0"/>
            </a:endParaRPr>
          </a:p>
          <a:p>
            <a:pPr marL="0" indent="0">
              <a:lnSpc>
                <a:spcPct val="110000"/>
              </a:lnSpc>
              <a:buNone/>
            </a:pPr>
            <a:r>
              <a:rPr lang="ja-JP" altLang="en-US" sz="2800" dirty="0">
                <a:effectLst/>
                <a:latin typeface="メイリオ" panose="020B0604030504040204" pitchFamily="50" charset="-128"/>
                <a:ea typeface="メイリオ" panose="020B0604030504040204" pitchFamily="50" charset="-128"/>
                <a:cs typeface="Segoe UI Symbol" panose="020B0502040204020203" pitchFamily="34" charset="0"/>
              </a:rPr>
              <a:t> ：</a:t>
            </a:r>
            <a:r>
              <a:rPr lang="ja-JP" altLang="en-US" sz="2800" dirty="0">
                <a:latin typeface="メイリオ" panose="020B0604030504040204" pitchFamily="50" charset="-128"/>
                <a:ea typeface="メイリオ" panose="020B0604030504040204" pitchFamily="50" charset="-128"/>
                <a:cs typeface="Segoe UI Symbol" panose="020B0502040204020203" pitchFamily="34" charset="0"/>
              </a:rPr>
              <a:t>平成</a:t>
            </a:r>
            <a:r>
              <a:rPr lang="en-US" altLang="ja-JP" sz="2800" dirty="0">
                <a:latin typeface="メイリオ" panose="020B0604030504040204" pitchFamily="50" charset="-128"/>
                <a:ea typeface="メイリオ" panose="020B0604030504040204" pitchFamily="50" charset="-128"/>
                <a:cs typeface="Segoe UI Symbol" panose="020B0502040204020203" pitchFamily="34" charset="0"/>
              </a:rPr>
              <a:t>26</a:t>
            </a:r>
            <a:r>
              <a:rPr lang="ja-JP" altLang="en-US" sz="2800" dirty="0">
                <a:latin typeface="メイリオ" panose="020B0604030504040204" pitchFamily="50" charset="-128"/>
                <a:ea typeface="メイリオ" panose="020B0604030504040204" pitchFamily="50" charset="-128"/>
                <a:cs typeface="Segoe UI Symbol" panose="020B0502040204020203" pitchFamily="34" charset="0"/>
              </a:rPr>
              <a:t>年</a:t>
            </a:r>
            <a:r>
              <a:rPr lang="en-US" altLang="ja-JP" sz="2800" dirty="0">
                <a:latin typeface="メイリオ" panose="020B0604030504040204" pitchFamily="50" charset="-128"/>
                <a:ea typeface="メイリオ" panose="020B0604030504040204" pitchFamily="50" charset="-128"/>
                <a:cs typeface="Segoe UI Symbol" panose="020B0502040204020203" pitchFamily="34" charset="0"/>
              </a:rPr>
              <a:t>11</a:t>
            </a:r>
            <a:r>
              <a:rPr lang="ja-JP" altLang="en-US" sz="2800" dirty="0">
                <a:latin typeface="メイリオ" panose="020B0604030504040204" pitchFamily="50" charset="-128"/>
                <a:ea typeface="メイリオ" panose="020B0604030504040204" pitchFamily="50" charset="-128"/>
                <a:cs typeface="Segoe UI Symbol" panose="020B0502040204020203" pitchFamily="34" charset="0"/>
              </a:rPr>
              <a:t>月</a:t>
            </a:r>
            <a:r>
              <a:rPr lang="en-US" altLang="ja-JP" sz="2800" dirty="0">
                <a:latin typeface="メイリオ" panose="020B0604030504040204" pitchFamily="50" charset="-128"/>
                <a:ea typeface="メイリオ" panose="020B0604030504040204" pitchFamily="50" charset="-128"/>
                <a:cs typeface="Segoe UI Symbol" panose="020B0502040204020203" pitchFamily="34" charset="0"/>
              </a:rPr>
              <a:t>27</a:t>
            </a:r>
            <a:r>
              <a:rPr lang="ja-JP" altLang="en-US" sz="2800" dirty="0">
                <a:latin typeface="メイリオ" panose="020B0604030504040204" pitchFamily="50" charset="-128"/>
                <a:ea typeface="メイリオ" panose="020B0604030504040204" pitchFamily="50" charset="-128"/>
                <a:cs typeface="Segoe UI Symbol" panose="020B0502040204020203" pitchFamily="34" charset="0"/>
              </a:rPr>
              <a:t>日</a:t>
            </a:r>
            <a:r>
              <a:rPr lang="ja-JP" altLang="ja-JP" sz="2800" dirty="0">
                <a:effectLst/>
                <a:latin typeface="メイリオ" panose="020B0604030504040204" pitchFamily="50" charset="-128"/>
                <a:ea typeface="メイリオ" panose="020B0604030504040204" pitchFamily="50" charset="-128"/>
                <a:cs typeface="Segoe UI Symbol" panose="020B0502040204020203" pitchFamily="34" charset="0"/>
              </a:rPr>
              <a:t>大阪高</a:t>
            </a:r>
            <a:r>
              <a:rPr lang="ja-JP" altLang="en-US" sz="2800" dirty="0">
                <a:effectLst/>
                <a:latin typeface="メイリオ" panose="020B0604030504040204" pitchFamily="50" charset="-128"/>
                <a:ea typeface="メイリオ" panose="020B0604030504040204" pitchFamily="50" charset="-128"/>
                <a:cs typeface="Segoe UI Symbol" panose="020B0502040204020203" pitchFamily="34" charset="0"/>
              </a:rPr>
              <a:t>等</a:t>
            </a:r>
            <a:r>
              <a:rPr lang="ja-JP" altLang="en-US" sz="2800" dirty="0">
                <a:latin typeface="メイリオ" panose="020B0604030504040204" pitchFamily="50" charset="-128"/>
                <a:ea typeface="メイリオ" panose="020B0604030504040204" pitchFamily="50" charset="-128"/>
                <a:cs typeface="Segoe UI Symbol" panose="020B0502040204020203" pitchFamily="34" charset="0"/>
              </a:rPr>
              <a:t>裁判所</a:t>
            </a:r>
            <a:r>
              <a:rPr lang="ja-JP" altLang="ja-JP" sz="2800" dirty="0">
                <a:effectLst/>
                <a:latin typeface="メイリオ" panose="020B0604030504040204" pitchFamily="50" charset="-128"/>
                <a:ea typeface="メイリオ" panose="020B0604030504040204" pitchFamily="50" charset="-128"/>
                <a:cs typeface="Segoe UI Symbol" panose="020B0502040204020203" pitchFamily="34" charset="0"/>
              </a:rPr>
              <a:t>判決</a:t>
            </a:r>
            <a:endParaRPr lang="en-US" altLang="ja-JP" sz="2800" dirty="0">
              <a:effectLst/>
              <a:latin typeface="メイリオ" panose="020B0604030504040204" pitchFamily="50" charset="-128"/>
              <a:ea typeface="メイリオ" panose="020B0604030504040204" pitchFamily="50" charset="-128"/>
              <a:cs typeface="Segoe UI Symbol" panose="020B0502040204020203" pitchFamily="34" charset="0"/>
            </a:endParaRPr>
          </a:p>
          <a:p>
            <a:pPr marL="0" indent="0">
              <a:buNone/>
            </a:pPr>
            <a:endParaRPr lang="en-US" altLang="ja-JP" sz="2800" dirty="0">
              <a:effectLst/>
              <a:latin typeface="メイリオ" panose="020B0604030504040204" pitchFamily="50" charset="-128"/>
              <a:ea typeface="メイリオ" panose="020B0604030504040204" pitchFamily="50" charset="-128"/>
              <a:cs typeface="Segoe UI Symbol" panose="020B0502040204020203" pitchFamily="34" charset="0"/>
            </a:endParaRPr>
          </a:p>
          <a:p>
            <a:r>
              <a:rPr kumimoji="1" lang="ja-JP" altLang="en-US" sz="2800" dirty="0">
                <a:latin typeface="メイリオ" panose="020B0604030504040204" pitchFamily="50" charset="-128"/>
                <a:ea typeface="メイリオ" panose="020B0604030504040204" pitchFamily="50" charset="-128"/>
              </a:rPr>
              <a:t>利用できる制度を行政や事業所の側から積極的に情報提供することが求められる。ひいては、地域資源との接続義務があるとも考えられるのでは？</a:t>
            </a:r>
            <a:endParaRPr kumimoji="1" lang="en-US" altLang="ja-JP" sz="2800" dirty="0">
              <a:latin typeface="メイリオ" panose="020B0604030504040204" pitchFamily="50" charset="-128"/>
              <a:ea typeface="メイリオ" panose="020B0604030504040204" pitchFamily="50" charset="-128"/>
            </a:endParaRPr>
          </a:p>
          <a:p>
            <a:endParaRPr lang="en-US" altLang="ja-JP" sz="2800"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1E1EF611-2C0D-B0E6-730F-53C485A3ACA0}"/>
              </a:ext>
            </a:extLst>
          </p:cNvPr>
          <p:cNvSpPr>
            <a:spLocks noGrp="1"/>
          </p:cNvSpPr>
          <p:nvPr>
            <p:ph type="sldNum" sz="quarter" idx="12"/>
          </p:nvPr>
        </p:nvSpPr>
        <p:spPr/>
        <p:txBody>
          <a:bodyPr/>
          <a:lstStyle/>
          <a:p>
            <a:fld id="{B39BE069-85AA-4F7C-B0BB-2D5EC421C6BF}" type="slidenum">
              <a:rPr kumimoji="1" lang="ja-JP" altLang="en-US" smtClean="0"/>
              <a:t>26</a:t>
            </a:fld>
            <a:endParaRPr kumimoji="1" lang="ja-JP" altLang="en-US"/>
          </a:p>
        </p:txBody>
      </p:sp>
    </p:spTree>
    <p:extLst>
      <p:ext uri="{BB962C8B-B14F-4D97-AF65-F5344CB8AC3E}">
        <p14:creationId xmlns:p14="http://schemas.microsoft.com/office/powerpoint/2010/main" val="1008569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891688-21BA-86CC-6394-A4DE5FD80481}"/>
              </a:ext>
            </a:extLst>
          </p:cNvPr>
          <p:cNvSpPr>
            <a:spLocks noGrp="1"/>
          </p:cNvSpPr>
          <p:nvPr>
            <p:ph type="title"/>
          </p:nvPr>
        </p:nvSpPr>
        <p:spPr>
          <a:xfrm>
            <a:off x="409903" y="-102914"/>
            <a:ext cx="10058400" cy="1321904"/>
          </a:xfrm>
        </p:spPr>
        <p:txBody>
          <a:bodyPr>
            <a:normAutofit/>
          </a:bodyPr>
          <a:lstStyle/>
          <a:p>
            <a:r>
              <a:rPr kumimoji="1" lang="ja-JP" altLang="en-US" sz="4000" dirty="0"/>
              <a:t>参考文献</a:t>
            </a:r>
          </a:p>
        </p:txBody>
      </p:sp>
      <p:sp>
        <p:nvSpPr>
          <p:cNvPr id="3" name="コンテンツ プレースホルダー 2">
            <a:extLst>
              <a:ext uri="{FF2B5EF4-FFF2-40B4-BE49-F238E27FC236}">
                <a16:creationId xmlns:a16="http://schemas.microsoft.com/office/drawing/2014/main" id="{C5D0AB8E-F0A0-8BA1-C242-7069FA37F84A}"/>
              </a:ext>
            </a:extLst>
          </p:cNvPr>
          <p:cNvSpPr>
            <a:spLocks noGrp="1"/>
          </p:cNvSpPr>
          <p:nvPr>
            <p:ph idx="1"/>
          </p:nvPr>
        </p:nvSpPr>
        <p:spPr>
          <a:xfrm>
            <a:off x="744220" y="779079"/>
            <a:ext cx="10681208" cy="5896930"/>
          </a:xfrm>
        </p:spPr>
        <p:txBody>
          <a:bodyPr>
            <a:noAutofit/>
          </a:bodyPr>
          <a:lstStyle/>
          <a:p>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Butler, J</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i="1" kern="100" dirty="0">
                <a:effectLst/>
                <a:latin typeface="メイリオ" panose="020B0604030504040204" pitchFamily="50" charset="-128"/>
                <a:ea typeface="メイリオ" panose="020B0604030504040204" pitchFamily="50" charset="-128"/>
                <a:cs typeface="Times New Roman" panose="02020603050405020304" pitchFamily="18" charset="0"/>
              </a:rPr>
              <a:t>Gender Trouble: Feminism and the Subversion of Identity, </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Routledge</a:t>
            </a:r>
            <a:r>
              <a:rPr lang="ja-JP" altLang="en-US" sz="1200" i="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1990</a:t>
            </a:r>
            <a:r>
              <a:rPr lang="ja-JP" altLang="en-US" sz="1200" i="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00" dirty="0">
                <a:latin typeface="メイリオ" panose="020B0604030504040204" pitchFamily="50" charset="-128"/>
                <a:ea typeface="メイリオ" panose="020B0604030504040204" pitchFamily="50" charset="-128"/>
              </a:rPr>
              <a:t>ジュディス・バトラー著，竹内和子訳</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ジェンダー・トラブル－フェミニズムとアイデンティティの攪乱－</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青木社，</a:t>
            </a:r>
            <a:r>
              <a:rPr lang="en-US" altLang="ja-JP" sz="1200" dirty="0">
                <a:latin typeface="メイリオ" panose="020B0604030504040204" pitchFamily="50" charset="-128"/>
                <a:ea typeface="メイリオ" panose="020B0604030504040204" pitchFamily="50" charset="-128"/>
              </a:rPr>
              <a:t>1999</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Dustin</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i="1" kern="100" dirty="0">
                <a:effectLst/>
                <a:latin typeface="メイリオ" panose="020B0604030504040204" pitchFamily="50" charset="-128"/>
                <a:ea typeface="メイリオ" panose="020B0604030504040204" pitchFamily="50" charset="-128"/>
                <a:cs typeface="Times New Roman" panose="02020603050405020304" pitchFamily="18" charset="0"/>
              </a:rPr>
              <a:t>The McDonaldization of Social Work</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 Ashgate Publishing Limited</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2007</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小阪啓史</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他</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訳『マクドナルド化するソーシャルワーク 英国ケアマネジメントの実践と社会理論』明石書店</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2023</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年</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108</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ページ。</a:t>
            </a:r>
            <a:endPar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kumimoji="1" lang="ja-JP" altLang="en-US" sz="1200" dirty="0">
                <a:latin typeface="メイリオ" panose="020B0604030504040204" pitchFamily="50" charset="-128"/>
                <a:ea typeface="メイリオ" panose="020B0604030504040204" pitchFamily="50" charset="-128"/>
              </a:rPr>
              <a:t>中河</a:t>
            </a:r>
            <a:r>
              <a:rPr lang="ja-JP" altLang="ja-JP" sz="1200" dirty="0">
                <a:latin typeface="メイリオ" panose="020B0604030504040204" pitchFamily="50" charset="-128"/>
                <a:ea typeface="メイリオ" panose="020B0604030504040204" pitchFamily="50" charset="-128"/>
              </a:rPr>
              <a:t>伸俊「</a:t>
            </a:r>
            <a:r>
              <a:rPr lang="en-US" altLang="ja-JP" sz="1200" dirty="0">
                <a:latin typeface="メイリオ" panose="020B0604030504040204" pitchFamily="50" charset="-128"/>
                <a:ea typeface="メイリオ" panose="020B0604030504040204" pitchFamily="50" charset="-128"/>
              </a:rPr>
              <a:t>Is Constructionism Here to Stay? </a:t>
            </a:r>
            <a:r>
              <a:rPr lang="ja-JP" altLang="ja-JP" sz="1200" dirty="0">
                <a:latin typeface="メイリオ" panose="020B0604030504040204" pitchFamily="50" charset="-128"/>
                <a:ea typeface="メイリオ" panose="020B0604030504040204" pitchFamily="50" charset="-128"/>
              </a:rPr>
              <a:t>まえがきにかえて」中河伸俊他編『社会構築主義のスペクトラム パースペクティブの現在と可能性』ナカニシヤ出版</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2001</a:t>
            </a:r>
            <a:r>
              <a:rPr lang="ja-JP" altLang="en-US" sz="1200" dirty="0">
                <a:latin typeface="メイリオ" panose="020B0604030504040204" pitchFamily="50" charset="-128"/>
                <a:ea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rPr>
              <a:t>3</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24</a:t>
            </a:r>
            <a:r>
              <a:rPr lang="ja-JP" altLang="en-US" sz="1200" dirty="0">
                <a:latin typeface="メイリオ" panose="020B0604030504040204" pitchFamily="50" charset="-128"/>
                <a:ea typeface="メイリオ" panose="020B0604030504040204" pitchFamily="50" charset="-128"/>
              </a:rPr>
              <a:t>ページ</a:t>
            </a:r>
            <a:r>
              <a:rPr kumimoji="1" lang="ja-JP" altLang="en-US" sz="1200" dirty="0">
                <a:latin typeface="メイリオ" panose="020B0604030504040204" pitchFamily="50" charset="-128"/>
                <a:ea typeface="メイリオ" panose="020B0604030504040204" pitchFamily="50" charset="-128"/>
              </a:rPr>
              <a:t> 。</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千田有紀「構築主義の系譜学」上野千鶴子編</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構築主義とは何か</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勁草書房 ， </a:t>
            </a:r>
            <a:r>
              <a:rPr kumimoji="1" lang="en-US" altLang="ja-JP" sz="1200" dirty="0">
                <a:latin typeface="メイリオ" panose="020B0604030504040204" pitchFamily="50" charset="-128"/>
                <a:ea typeface="メイリオ" panose="020B0604030504040204" pitchFamily="50" charset="-128"/>
              </a:rPr>
              <a:t>2001</a:t>
            </a:r>
            <a:r>
              <a:rPr kumimoji="1" lang="ja-JP" altLang="en-US" sz="1200" dirty="0">
                <a:latin typeface="メイリオ" panose="020B0604030504040204" pitchFamily="50" charset="-128"/>
                <a:ea typeface="メイリオ" panose="020B0604030504040204" pitchFamily="50" charset="-128"/>
              </a:rPr>
              <a:t>年，</a:t>
            </a:r>
            <a:r>
              <a:rPr lang="ja-JP" altLang="en-US" sz="1200" dirty="0">
                <a:latin typeface="メイリオ" panose="020B0604030504040204" pitchFamily="50" charset="-128"/>
                <a:ea typeface="メイリオ" panose="020B0604030504040204" pitchFamily="50" charset="-128"/>
              </a:rPr>
              <a:t>４</a:t>
            </a:r>
            <a:r>
              <a:rPr kumimoji="1" lang="ja-JP" altLang="en-US" sz="1200" dirty="0">
                <a:latin typeface="メイリオ" panose="020B0604030504040204" pitchFamily="50" charset="-128"/>
                <a:ea typeface="メイリオ" panose="020B0604030504040204" pitchFamily="50" charset="-128"/>
              </a:rPr>
              <a:t>ページ。</a:t>
            </a:r>
            <a:endParaRPr kumimoji="1" lang="en-US" altLang="ja-JP" sz="1200" dirty="0">
              <a:latin typeface="メイリオ" panose="020B0604030504040204" pitchFamily="50" charset="-128"/>
              <a:ea typeface="メイリオ" panose="020B0604030504040204" pitchFamily="50" charset="-128"/>
            </a:endParaRPr>
          </a:p>
          <a:p>
            <a:pPr>
              <a:lnSpc>
                <a:spcPct val="120000"/>
              </a:lnSpc>
            </a:pP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畑本裕介</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新版　社会福祉行政</a:t>
            </a:r>
            <a:r>
              <a:rPr lang="ja-JP" altLang="en-US" sz="1200" dirty="0">
                <a:latin typeface="メイリオ" panose="020B0604030504040204" pitchFamily="50" charset="-128"/>
                <a:ea typeface="メイリオ" panose="020B0604030504040204" pitchFamily="50" charset="-128"/>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福祉事務所論から新たな行政機構論へ</a:t>
            </a:r>
            <a:r>
              <a:rPr lang="ja-JP" altLang="en-US" sz="1200" dirty="0">
                <a:latin typeface="メイリオ" panose="020B0604030504040204" pitchFamily="50" charset="-128"/>
                <a:ea typeface="メイリオ" panose="020B0604030504040204" pitchFamily="50" charset="-128"/>
              </a:rPr>
              <a:t>－</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法律文化社，</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2021</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年，</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94</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ページ。</a:t>
            </a:r>
            <a:endPar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nSpc>
                <a:spcPct val="120000"/>
              </a:lnSpc>
            </a:pPr>
            <a:r>
              <a:rPr kumimoji="1"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厚生労働省「介護保険制度における要介護認定の仕組み」</a:t>
            </a:r>
            <a:r>
              <a:rPr kumimoji="1"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https://www.mhlw.go.jp/topics/kaigo/kentou/15kourei/sankou3.html</a:t>
            </a:r>
            <a:r>
              <a:rPr kumimoji="1"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2025</a:t>
            </a:r>
            <a:r>
              <a:rPr kumimoji="1"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年</a:t>
            </a:r>
            <a:r>
              <a:rPr kumimoji="1"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6</a:t>
            </a:r>
            <a:r>
              <a:rPr kumimoji="1"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月</a:t>
            </a:r>
            <a:r>
              <a:rPr kumimoji="1"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13</a:t>
            </a:r>
            <a:r>
              <a:rPr kumimoji="1"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日閲覧）</a:t>
            </a:r>
            <a:endParaRPr kumimoji="1"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nSpc>
                <a:spcPct val="120000"/>
              </a:lnSpc>
            </a:pPr>
            <a:r>
              <a:rPr lang="ja-JP" altLang="ja-JP" sz="1200" kern="100" dirty="0">
                <a:latin typeface="メイリオ" panose="020B0604030504040204" pitchFamily="50" charset="-128"/>
                <a:ea typeface="メイリオ" panose="020B0604030504040204" pitchFamily="50" charset="-128"/>
                <a:cs typeface="Times New Roman" panose="02020603050405020304" pitchFamily="18" charset="0"/>
              </a:rPr>
              <a:t>中西正司・上野千鶴子『当事者主権』岩波新書</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860</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2003</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nSpc>
                <a:spcPct val="120000"/>
              </a:lnSpc>
            </a:pP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西岡晋『日本型福祉国家再編の言説政治と官僚制</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家族政策の「少子化対策」化</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』ナカニシヤ出版</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 2021</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nSpc>
                <a:spcPct val="120000"/>
              </a:lnSpc>
            </a:pPr>
            <a:r>
              <a:rPr lang="ja-JP" altLang="ja-JP"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奥田知志「伴走の思想と伴走型支援の理念・仕組み」奥田知志</a:t>
            </a:r>
            <a:r>
              <a:rPr lang="ja-JP" altLang="en-US"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他</a:t>
            </a:r>
            <a:r>
              <a:rPr lang="ja-JP" altLang="ja-JP"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『生活困窮者への伴走型支援</a:t>
            </a:r>
            <a:r>
              <a:rPr lang="ja-JP" altLang="en-US" sz="1200" dirty="0">
                <a:latin typeface="メイリオ" panose="020B0604030504040204" pitchFamily="50" charset="-128"/>
                <a:ea typeface="メイリオ" panose="020B0604030504040204" pitchFamily="50" charset="-128"/>
              </a:rPr>
              <a:t>－</a:t>
            </a:r>
            <a:r>
              <a:rPr lang="ja-JP" altLang="ja-JP"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経済的困窮と社会的孤立に対応するトータルサポート</a:t>
            </a:r>
            <a:r>
              <a:rPr lang="ja-JP" altLang="en-US" sz="1200" dirty="0">
                <a:latin typeface="メイリオ" panose="020B0604030504040204" pitchFamily="50" charset="-128"/>
                <a:ea typeface="メイリオ" panose="020B0604030504040204" pitchFamily="50" charset="-128"/>
              </a:rPr>
              <a:t>－ </a:t>
            </a:r>
            <a:r>
              <a:rPr lang="ja-JP" altLang="ja-JP"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』明石書店</a:t>
            </a:r>
            <a:r>
              <a:rPr lang="ja-JP" altLang="en-US" sz="12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2014</a:t>
            </a:r>
            <a:r>
              <a:rPr lang="ja-JP" altLang="en-US"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42</a:t>
            </a:r>
            <a:r>
              <a:rPr lang="ja-JP" altLang="en-US"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98</a:t>
            </a:r>
            <a:r>
              <a:rPr lang="ja-JP" altLang="en-US"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ページ。</a:t>
            </a:r>
            <a:endParaRPr lang="en-US" altLang="ja-JP" sz="12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nSpc>
                <a:spcPct val="120000"/>
              </a:lnSpc>
            </a:pP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澤登俊雄「はしがき」『現代社会とパターナリズム』 ゆみる出版，</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1997</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年</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3</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6 </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ページ。</a:t>
            </a:r>
            <a:endPar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nSpc>
                <a:spcPct val="120000"/>
              </a:lnSpc>
            </a:pP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社団法人日本社会福祉士会倫理委員会編</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社会福祉士の倫理　倫理綱領実践ガイドブック</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中央法規，</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2007</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23</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ページ。</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nSpc>
                <a:spcPct val="120000"/>
              </a:lnSpc>
            </a:pPr>
            <a:r>
              <a:rPr kumimoji="0"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菊地馨実</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社会保障再考</a:t>
            </a:r>
            <a:r>
              <a:rPr lang="ja-JP" altLang="ja-JP" sz="1200" dirty="0">
                <a:effectLst/>
                <a:latin typeface="メイリオ" panose="020B0604030504040204" pitchFamily="50" charset="-128"/>
                <a:ea typeface="メイリオ" panose="020B0604030504040204" pitchFamily="50" charset="-128"/>
                <a:cs typeface="Segoe UI Symbol" panose="020B0502040204020203" pitchFamily="34" charset="0"/>
              </a:rPr>
              <a:t>－</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地域</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で支える</a:t>
            </a:r>
            <a:r>
              <a:rPr lang="ja-JP" altLang="ja-JP" sz="1200" dirty="0">
                <a:effectLst/>
                <a:latin typeface="メイリオ" panose="020B0604030504040204" pitchFamily="50" charset="-128"/>
                <a:ea typeface="メイリオ" panose="020B0604030504040204" pitchFamily="50" charset="-128"/>
                <a:cs typeface="Segoe UI Symbol" panose="020B0502040204020203" pitchFamily="34" charset="0"/>
              </a:rPr>
              <a:t>－</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岩波書店，</a:t>
            </a:r>
            <a:r>
              <a:rPr kumimoji="1" lang="en-US" altLang="ja-JP" sz="1200" dirty="0">
                <a:latin typeface="メイリオ" panose="020B0604030504040204" pitchFamily="50" charset="-128"/>
                <a:ea typeface="メイリオ" panose="020B0604030504040204" pitchFamily="50" charset="-128"/>
              </a:rPr>
              <a:t>2019</a:t>
            </a:r>
            <a:r>
              <a:rPr kumimoji="1" lang="ja-JP" altLang="en-US" sz="1200" dirty="0">
                <a:latin typeface="メイリオ" panose="020B0604030504040204" pitchFamily="50" charset="-128"/>
                <a:ea typeface="メイリオ" panose="020B0604030504040204" pitchFamily="50" charset="-128"/>
              </a:rPr>
              <a:t>年，</a:t>
            </a:r>
            <a:r>
              <a:rPr kumimoji="1" lang="en-US" altLang="ja-JP" sz="1200" dirty="0">
                <a:latin typeface="メイリオ" panose="020B0604030504040204" pitchFamily="50" charset="-128"/>
                <a:ea typeface="メイリオ" panose="020B0604030504040204" pitchFamily="50" charset="-128"/>
              </a:rPr>
              <a:t>118</a:t>
            </a:r>
            <a:r>
              <a:rPr kumimoji="1" lang="ja-JP" altLang="en-US" sz="1200" dirty="0">
                <a:latin typeface="メイリオ" panose="020B0604030504040204" pitchFamily="50" charset="-128"/>
                <a:ea typeface="メイリオ" panose="020B0604030504040204" pitchFamily="50" charset="-128"/>
              </a:rPr>
              <a:t>ページ 。</a:t>
            </a:r>
            <a:endParaRPr kumimoji="1" lang="en-US" altLang="ja-JP" sz="1200" dirty="0">
              <a:latin typeface="メイリオ" panose="020B0604030504040204" pitchFamily="50" charset="-128"/>
              <a:ea typeface="メイリオ" panose="020B0604030504040204" pitchFamily="50" charset="-128"/>
            </a:endParaRPr>
          </a:p>
          <a:p>
            <a:r>
              <a:rPr lang="ja-JP" altLang="ja-JP" sz="1200" dirty="0">
                <a:latin typeface="メイリオ" panose="020B0604030504040204" pitchFamily="50" charset="-128"/>
                <a:ea typeface="メイリオ" panose="020B0604030504040204" pitchFamily="50" charset="-128"/>
              </a:rPr>
              <a:t>上林陽治「自治体相談支援業務と非正規公務員 その実態」『自治総研』通巻</a:t>
            </a:r>
            <a:r>
              <a:rPr lang="en-US" altLang="ja-JP" sz="1200" dirty="0">
                <a:latin typeface="メイリオ" panose="020B0604030504040204" pitchFamily="50" charset="-128"/>
                <a:ea typeface="メイリオ" panose="020B0604030504040204" pitchFamily="50" charset="-128"/>
              </a:rPr>
              <a:t>498</a:t>
            </a:r>
            <a:r>
              <a:rPr lang="ja-JP" altLang="ja-JP" sz="1200" dirty="0">
                <a:latin typeface="メイリオ" panose="020B0604030504040204" pitchFamily="50" charset="-128"/>
                <a:ea typeface="メイリオ" panose="020B0604030504040204" pitchFamily="50" charset="-128"/>
              </a:rPr>
              <a:t>号（</a:t>
            </a:r>
            <a:r>
              <a:rPr lang="en-US" altLang="ja-JP" sz="1200" dirty="0">
                <a:latin typeface="メイリオ" panose="020B0604030504040204" pitchFamily="50" charset="-128"/>
                <a:ea typeface="メイリオ" panose="020B0604030504040204" pitchFamily="50" charset="-128"/>
              </a:rPr>
              <a:t>2020</a:t>
            </a:r>
            <a:r>
              <a:rPr lang="ja-JP" altLang="ja-JP" sz="1200" dirty="0">
                <a:latin typeface="メイリオ" panose="020B0604030504040204" pitchFamily="50" charset="-128"/>
                <a:ea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rPr>
              <a:t>4</a:t>
            </a:r>
            <a:r>
              <a:rPr lang="ja-JP" altLang="ja-JP" sz="1200" dirty="0">
                <a:latin typeface="メイリオ" panose="020B0604030504040204" pitchFamily="50" charset="-128"/>
                <a:ea typeface="メイリオ" panose="020B0604030504040204" pitchFamily="50" charset="-128"/>
              </a:rPr>
              <a:t>月号）</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2020</a:t>
            </a:r>
            <a:r>
              <a:rPr lang="ja-JP" altLang="en-US" sz="1200" dirty="0">
                <a:latin typeface="メイリオ" panose="020B0604030504040204" pitchFamily="50" charset="-128"/>
                <a:ea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rPr>
              <a:t>25</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52</a:t>
            </a:r>
            <a:r>
              <a:rPr lang="ja-JP" altLang="en-US" sz="1200" dirty="0">
                <a:latin typeface="メイリオ" panose="020B0604030504040204" pitchFamily="50" charset="-128"/>
                <a:ea typeface="メイリオ" panose="020B0604030504040204" pitchFamily="50" charset="-128"/>
              </a:rPr>
              <a:t>ページ。</a:t>
            </a:r>
            <a:endParaRPr lang="ja-JP" altLang="ja-JP" sz="1200" dirty="0">
              <a:latin typeface="メイリオ" panose="020B0604030504040204" pitchFamily="50" charset="-128"/>
              <a:ea typeface="メイリオ" panose="020B0604030504040204" pitchFamily="50" charset="-128"/>
            </a:endParaRPr>
          </a:p>
          <a:p>
            <a:pPr>
              <a:lnSpc>
                <a:spcPct val="120000"/>
              </a:lnSpc>
            </a:pPr>
            <a:r>
              <a:rPr lang="ja-JP" altLang="ja-JP" sz="1200" dirty="0">
                <a:latin typeface="メイリオ" panose="020B0604030504040204" pitchFamily="50" charset="-128"/>
                <a:ea typeface="メイリオ" panose="020B0604030504040204" pitchFamily="50" charset="-128"/>
              </a:rPr>
              <a:t>澤井勝「生活困窮者自立支援法施行</a:t>
            </a:r>
            <a:r>
              <a:rPr lang="en-US" altLang="ja-JP" sz="1200" dirty="0">
                <a:latin typeface="メイリオ" panose="020B0604030504040204" pitchFamily="50" charset="-128"/>
                <a:ea typeface="メイリオ" panose="020B0604030504040204" pitchFamily="50" charset="-128"/>
              </a:rPr>
              <a:t>1</a:t>
            </a:r>
            <a:r>
              <a:rPr lang="ja-JP" altLang="ja-JP" sz="1200" dirty="0">
                <a:latin typeface="メイリオ" panose="020B0604030504040204" pitchFamily="50" charset="-128"/>
                <a:ea typeface="メイリオ" panose="020B0604030504040204" pitchFamily="50" charset="-128"/>
              </a:rPr>
              <a:t>年</a:t>
            </a:r>
            <a:r>
              <a:rPr lang="ja-JP" altLang="en-US" sz="1200" dirty="0">
                <a:latin typeface="メイリオ" panose="020B0604030504040204" pitchFamily="50" charset="-128"/>
                <a:ea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rPr>
              <a:t>その施行状況と課題</a:t>
            </a:r>
            <a:r>
              <a:rPr lang="ja-JP" altLang="en-US" sz="1200" dirty="0">
                <a:latin typeface="メイリオ" panose="020B0604030504040204" pitchFamily="50" charset="-128"/>
                <a:ea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rPr>
              <a:t>」『研究所資料</a:t>
            </a:r>
            <a:r>
              <a:rPr lang="en-US" altLang="ja-JP" sz="1200" dirty="0">
                <a:latin typeface="メイリオ" panose="020B0604030504040204" pitchFamily="50" charset="-128"/>
                <a:ea typeface="メイリオ" panose="020B0604030504040204" pitchFamily="50" charset="-128"/>
              </a:rPr>
              <a:t> 公益財団法人 地方自治総合研究所 </a:t>
            </a:r>
            <a:r>
              <a:rPr lang="ja-JP" altLang="ja-JP"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123 </a:t>
            </a:r>
            <a:r>
              <a:rPr lang="ja-JP" altLang="ja-JP" sz="1200" dirty="0">
                <a:latin typeface="メイリオ" panose="020B0604030504040204" pitchFamily="50" charset="-128"/>
                <a:ea typeface="メイリオ" panose="020B0604030504040204" pitchFamily="50" charset="-128"/>
              </a:rPr>
              <a:t>巻</a:t>
            </a:r>
            <a:r>
              <a:rPr lang="ja-JP" altLang="en-US" sz="1200" dirty="0">
                <a:latin typeface="メイリオ" panose="020B0604030504040204" pitchFamily="50" charset="-128"/>
                <a:ea typeface="メイリオ" panose="020B0604030504040204" pitchFamily="50" charset="-128"/>
              </a:rPr>
              <a:t>１</a:t>
            </a:r>
            <a:r>
              <a:rPr lang="ja-JP" altLang="ja-JP" sz="1200" dirty="0">
                <a:latin typeface="メイリオ" panose="020B0604030504040204" pitchFamily="50" charset="-128"/>
                <a:ea typeface="メイリオ" panose="020B0604030504040204" pitchFamily="50" charset="-128"/>
              </a:rPr>
              <a:t>号</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2017</a:t>
            </a:r>
            <a:r>
              <a:rPr lang="ja-JP" altLang="en-US" sz="1200" dirty="0">
                <a:latin typeface="メイリオ" panose="020B0604030504040204" pitchFamily="50" charset="-128"/>
                <a:ea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rPr>
              <a:t>200</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212</a:t>
            </a:r>
            <a:r>
              <a:rPr lang="ja-JP" altLang="en-US" sz="1200" dirty="0">
                <a:latin typeface="メイリオ" panose="020B0604030504040204" pitchFamily="50" charset="-128"/>
                <a:ea typeface="メイリオ" panose="020B0604030504040204" pitchFamily="50" charset="-128"/>
              </a:rPr>
              <a:t>ページ。</a:t>
            </a:r>
            <a:endParaRPr kumimoji="1" lang="ja-JP" altLang="en-US" sz="1200" dirty="0"/>
          </a:p>
        </p:txBody>
      </p:sp>
      <p:sp>
        <p:nvSpPr>
          <p:cNvPr id="4" name="スライド番号プレースホルダー 3">
            <a:extLst>
              <a:ext uri="{FF2B5EF4-FFF2-40B4-BE49-F238E27FC236}">
                <a16:creationId xmlns:a16="http://schemas.microsoft.com/office/drawing/2014/main" id="{E70CD541-43C0-3555-6E39-EA162933DA18}"/>
              </a:ext>
            </a:extLst>
          </p:cNvPr>
          <p:cNvSpPr>
            <a:spLocks noGrp="1"/>
          </p:cNvSpPr>
          <p:nvPr>
            <p:ph type="sldNum" sz="quarter" idx="12"/>
          </p:nvPr>
        </p:nvSpPr>
        <p:spPr/>
        <p:txBody>
          <a:bodyPr/>
          <a:lstStyle/>
          <a:p>
            <a:fld id="{B39BE069-85AA-4F7C-B0BB-2D5EC421C6BF}" type="slidenum">
              <a:rPr kumimoji="1" lang="ja-JP" altLang="en-US" smtClean="0"/>
              <a:t>27</a:t>
            </a:fld>
            <a:endParaRPr kumimoji="1" lang="ja-JP" altLang="en-US"/>
          </a:p>
        </p:txBody>
      </p:sp>
    </p:spTree>
    <p:extLst>
      <p:ext uri="{BB962C8B-B14F-4D97-AF65-F5344CB8AC3E}">
        <p14:creationId xmlns:p14="http://schemas.microsoft.com/office/powerpoint/2010/main" val="749636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32544E-E423-CB2D-0371-6799B822D4B9}"/>
              </a:ext>
            </a:extLst>
          </p:cNvPr>
          <p:cNvSpPr>
            <a:spLocks noGrp="1"/>
          </p:cNvSpPr>
          <p:nvPr>
            <p:ph type="title"/>
          </p:nvPr>
        </p:nvSpPr>
        <p:spPr/>
        <p:txBody>
          <a:bodyPr/>
          <a:lstStyle/>
          <a:p>
            <a:r>
              <a:rPr kumimoji="1" lang="ja-JP" altLang="en-US" dirty="0"/>
              <a:t>ご清聴ありがとうございました。</a:t>
            </a:r>
          </a:p>
        </p:txBody>
      </p:sp>
      <p:sp>
        <p:nvSpPr>
          <p:cNvPr id="3" name="スライド番号プレースホルダー 2">
            <a:extLst>
              <a:ext uri="{FF2B5EF4-FFF2-40B4-BE49-F238E27FC236}">
                <a16:creationId xmlns:a16="http://schemas.microsoft.com/office/drawing/2014/main" id="{AE14B1CC-E452-85F6-94CD-12FFB3FBA288}"/>
              </a:ext>
            </a:extLst>
          </p:cNvPr>
          <p:cNvSpPr>
            <a:spLocks noGrp="1"/>
          </p:cNvSpPr>
          <p:nvPr>
            <p:ph type="sldNum" sz="quarter" idx="12"/>
          </p:nvPr>
        </p:nvSpPr>
        <p:spPr/>
        <p:txBody>
          <a:bodyPr/>
          <a:lstStyle/>
          <a:p>
            <a:fld id="{B39BE069-85AA-4F7C-B0BB-2D5EC421C6BF}" type="slidenum">
              <a:rPr kumimoji="1" lang="ja-JP" altLang="en-US" smtClean="0"/>
              <a:t>28</a:t>
            </a:fld>
            <a:endParaRPr kumimoji="1" lang="ja-JP" altLang="en-US"/>
          </a:p>
        </p:txBody>
      </p:sp>
    </p:spTree>
    <p:extLst>
      <p:ext uri="{BB962C8B-B14F-4D97-AF65-F5344CB8AC3E}">
        <p14:creationId xmlns:p14="http://schemas.microsoft.com/office/powerpoint/2010/main" val="2324382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523EF7-B276-2F6A-89F1-75EB23C3D93B}"/>
              </a:ext>
            </a:extLst>
          </p:cNvPr>
          <p:cNvSpPr>
            <a:spLocks noGrp="1"/>
          </p:cNvSpPr>
          <p:nvPr>
            <p:ph type="title"/>
          </p:nvPr>
        </p:nvSpPr>
        <p:spPr>
          <a:xfrm>
            <a:off x="1069848" y="684931"/>
            <a:ext cx="10058400" cy="1609344"/>
          </a:xfrm>
        </p:spPr>
        <p:txBody>
          <a:bodyPr/>
          <a:lstStyle/>
          <a:p>
            <a:r>
              <a:rPr kumimoji="1" lang="en-US" altLang="ja-JP" dirty="0">
                <a:latin typeface="+mn-ea"/>
                <a:ea typeface="+mn-ea"/>
              </a:rPr>
              <a:t>1. </a:t>
            </a:r>
            <a:r>
              <a:rPr kumimoji="1" lang="ja-JP" altLang="en-US" dirty="0">
                <a:latin typeface="+mn-ea"/>
                <a:ea typeface="+mn-ea"/>
              </a:rPr>
              <a:t>「言説」の社会理論</a:t>
            </a:r>
          </a:p>
        </p:txBody>
      </p:sp>
      <p:sp>
        <p:nvSpPr>
          <p:cNvPr id="3" name="コンテンツ プレースホルダー 2">
            <a:extLst>
              <a:ext uri="{FF2B5EF4-FFF2-40B4-BE49-F238E27FC236}">
                <a16:creationId xmlns:a16="http://schemas.microsoft.com/office/drawing/2014/main" id="{6F48BD4B-A1F3-D65E-648E-2C034E7530E5}"/>
              </a:ext>
            </a:extLst>
          </p:cNvPr>
          <p:cNvSpPr>
            <a:spLocks noGrp="1"/>
          </p:cNvSpPr>
          <p:nvPr>
            <p:ph idx="1"/>
          </p:nvPr>
        </p:nvSpPr>
        <p:spPr>
          <a:xfrm>
            <a:off x="1069848" y="2487169"/>
            <a:ext cx="10058400" cy="2903438"/>
          </a:xfrm>
        </p:spPr>
        <p:txBody>
          <a:bodyPr/>
          <a:lstStyle/>
          <a:p>
            <a:pPr marL="342900" lvl="0" indent="-342900" algn="just">
              <a:buFont typeface="ＭＳ 明朝" panose="02020609040205080304" pitchFamily="17" charset="-128"/>
              <a:buChar char="・"/>
            </a:pP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「言説」を中心テーマとした社会理論が流行</a:t>
            </a:r>
            <a:r>
              <a:rPr lang="ja-JP" altLang="en-US" sz="32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buFont typeface="ＭＳ 明朝" panose="02020609040205080304" pitchFamily="17" charset="-128"/>
              <a:buChar char="・"/>
            </a:pP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よく取り上げられる各種の社会理論について</a:t>
            </a:r>
            <a:r>
              <a:rPr lang="ja-JP" altLang="en-US" sz="32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lvl="0" indent="0" algn="just">
              <a:buNone/>
            </a:pPr>
            <a:r>
              <a:rPr lang="ja-JP" altLang="en-US" sz="3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まずは紹介する。この際、分かりやすさを優先して、</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lvl="0" indent="0" algn="just">
              <a:buNone/>
            </a:pPr>
            <a:r>
              <a:rPr lang="ja-JP" altLang="en-US" sz="3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それぞれの理論の核になると思われる要素だけ、</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lvl="0" indent="0" algn="just">
              <a:buNone/>
            </a:pPr>
            <a:r>
              <a:rPr lang="ja-JP" altLang="en-US" sz="3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畑本の主観でまとめ直して紹介する。</a:t>
            </a:r>
          </a:p>
          <a:p>
            <a:endParaRPr kumimoji="1" lang="ja-JP" altLang="en-US" dirty="0"/>
          </a:p>
        </p:txBody>
      </p:sp>
      <p:sp>
        <p:nvSpPr>
          <p:cNvPr id="4" name="スライド番号プレースホルダー 3">
            <a:extLst>
              <a:ext uri="{FF2B5EF4-FFF2-40B4-BE49-F238E27FC236}">
                <a16:creationId xmlns:a16="http://schemas.microsoft.com/office/drawing/2014/main" id="{8B4E0B86-B2EC-1C02-7FDD-1E89EA71CDD6}"/>
              </a:ext>
            </a:extLst>
          </p:cNvPr>
          <p:cNvSpPr>
            <a:spLocks noGrp="1"/>
          </p:cNvSpPr>
          <p:nvPr>
            <p:ph type="sldNum" sz="quarter" idx="12"/>
          </p:nvPr>
        </p:nvSpPr>
        <p:spPr/>
        <p:txBody>
          <a:bodyPr/>
          <a:lstStyle/>
          <a:p>
            <a:fld id="{B39BE069-85AA-4F7C-B0BB-2D5EC421C6BF}" type="slidenum">
              <a:rPr kumimoji="1" lang="ja-JP" altLang="en-US" smtClean="0"/>
              <a:t>3</a:t>
            </a:fld>
            <a:endParaRPr kumimoji="1" lang="ja-JP" altLang="en-US"/>
          </a:p>
        </p:txBody>
      </p:sp>
    </p:spTree>
    <p:extLst>
      <p:ext uri="{BB962C8B-B14F-4D97-AF65-F5344CB8AC3E}">
        <p14:creationId xmlns:p14="http://schemas.microsoft.com/office/powerpoint/2010/main" val="3374587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D4753E3-A945-6AD8-55C5-BC1C905BB6A4}"/>
              </a:ext>
            </a:extLst>
          </p:cNvPr>
          <p:cNvSpPr>
            <a:spLocks noGrp="1"/>
          </p:cNvSpPr>
          <p:nvPr>
            <p:ph idx="1"/>
          </p:nvPr>
        </p:nvSpPr>
        <p:spPr>
          <a:xfrm>
            <a:off x="653796" y="2062975"/>
            <a:ext cx="10884408" cy="4574933"/>
          </a:xfrm>
        </p:spPr>
        <p:txBody>
          <a:bodyPr>
            <a:normAutofit/>
          </a:bodyPr>
          <a:lstStyle/>
          <a:p>
            <a:pPr marL="342900" lvl="0" indent="-342900" algn="just">
              <a:lnSpc>
                <a:spcPct val="100000"/>
              </a:lnSpc>
              <a:buFont typeface="ＭＳ 明朝" panose="02020609040205080304" pitchFamily="17" charset="-128"/>
              <a:buChar char="・"/>
            </a:pP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事実をはじめからそこにあるものとして考えず、言語による定義のやり取りなどによってつくり上げられているものと批判的にとらえる研究方法や理論的立場。</a:t>
            </a:r>
            <a:endParaRPr lang="en-US"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lvl="0" indent="0" algn="just">
              <a:lnSpc>
                <a:spcPct val="100000"/>
              </a:lnSpc>
              <a:buNone/>
            </a:pPr>
            <a:endPar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lnSpc>
                <a:spcPct val="100000"/>
              </a:lnSpc>
              <a:buFont typeface="ＭＳ 明朝" panose="02020609040205080304" pitchFamily="17" charset="-128"/>
              <a:buChar char="・"/>
            </a:pP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「支援」という社会的事実・社会的行為も、</a:t>
            </a:r>
            <a:r>
              <a:rPr lang="ja-JP" altLang="en-US" sz="3200" kern="100" dirty="0">
                <a:latin typeface="メイリオ" panose="020B0604030504040204" pitchFamily="50" charset="-128"/>
                <a:ea typeface="メイリオ" panose="020B0604030504040204" pitchFamily="50" charset="-128"/>
                <a:cs typeface="Times New Roman" panose="02020603050405020304" pitchFamily="18" charset="0"/>
              </a:rPr>
              <a:t>１</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つに定まった本質（定義）があるのではなく、社会的に（人々のやり取りのなかで）構築される</a:t>
            </a:r>
            <a:r>
              <a:rPr lang="ja-JP" altLang="en-US" sz="3200" kern="100" dirty="0">
                <a:effectLst/>
                <a:latin typeface="メイリオ" panose="020B0604030504040204" pitchFamily="50" charset="-128"/>
                <a:ea typeface="メイリオ" panose="020B0604030504040204" pitchFamily="50" charset="-128"/>
                <a:cs typeface="Times New Roman" panose="02020603050405020304" pitchFamily="18" charset="0"/>
              </a:rPr>
              <a:t>と考えられる</a:t>
            </a:r>
            <a:r>
              <a:rPr lang="ja-JP" altLang="ja-JP" sz="32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p>
            <a:pPr algn="just">
              <a:buNone/>
            </a:pPr>
            <a:r>
              <a:rPr lang="en-US"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61693CA8-B478-0FCE-9B96-70D89EF11644}"/>
              </a:ext>
            </a:extLst>
          </p:cNvPr>
          <p:cNvSpPr>
            <a:spLocks noGrp="1"/>
          </p:cNvSpPr>
          <p:nvPr>
            <p:ph type="sldNum" sz="quarter" idx="12"/>
          </p:nvPr>
        </p:nvSpPr>
        <p:spPr/>
        <p:txBody>
          <a:bodyPr/>
          <a:lstStyle/>
          <a:p>
            <a:fld id="{B39BE069-85AA-4F7C-B0BB-2D5EC421C6BF}" type="slidenum">
              <a:rPr kumimoji="1" lang="ja-JP" altLang="en-US" smtClean="0"/>
              <a:t>4</a:t>
            </a:fld>
            <a:endParaRPr kumimoji="1" lang="ja-JP" altLang="en-US"/>
          </a:p>
        </p:txBody>
      </p:sp>
      <p:sp>
        <p:nvSpPr>
          <p:cNvPr id="5" name="タイトル 1">
            <a:extLst>
              <a:ext uri="{FF2B5EF4-FFF2-40B4-BE49-F238E27FC236}">
                <a16:creationId xmlns:a16="http://schemas.microsoft.com/office/drawing/2014/main" id="{5F74F4CB-761E-F5D0-CEF8-B698AD1F14CB}"/>
              </a:ext>
            </a:extLst>
          </p:cNvPr>
          <p:cNvSpPr txBox="1">
            <a:spLocks/>
          </p:cNvSpPr>
          <p:nvPr/>
        </p:nvSpPr>
        <p:spPr>
          <a:xfrm>
            <a:off x="1069848" y="484632"/>
            <a:ext cx="10058400" cy="16093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altLang="ja-JP" sz="4000" kern="100" dirty="0">
                <a:latin typeface="+mn-ea"/>
                <a:cs typeface="Times New Roman" panose="02020603050405020304" pitchFamily="18" charset="0"/>
              </a:rPr>
              <a:t>1.1.</a:t>
            </a:r>
            <a:r>
              <a:rPr lang="ja-JP" altLang="ja-JP" sz="4000" kern="100" dirty="0">
                <a:latin typeface="+mn-ea"/>
                <a:cs typeface="Times New Roman" panose="02020603050405020304" pitchFamily="18" charset="0"/>
              </a:rPr>
              <a:t>社会構築主義・社会構成主義</a:t>
            </a:r>
            <a:r>
              <a:rPr lang="ja-JP" altLang="en-US" sz="4000" kern="100" dirty="0">
                <a:latin typeface="+mn-ea"/>
                <a:cs typeface="Times New Roman" panose="02020603050405020304" pitchFamily="18" charset="0"/>
              </a:rPr>
              <a:t>　その１</a:t>
            </a:r>
            <a:br>
              <a:rPr lang="en-US" altLang="ja-JP" sz="4000" kern="100" dirty="0">
                <a:latin typeface="+mn-ea"/>
                <a:cs typeface="Times New Roman" panose="02020603050405020304" pitchFamily="18" charset="0"/>
              </a:rPr>
            </a:br>
            <a:r>
              <a:rPr lang="ja-JP" altLang="en-US" sz="4000" kern="100" dirty="0">
                <a:latin typeface="+mn-ea"/>
                <a:cs typeface="Times New Roman" panose="02020603050405020304" pitchFamily="18" charset="0"/>
              </a:rPr>
              <a:t>　 </a:t>
            </a:r>
            <a:r>
              <a:rPr lang="ja-JP" altLang="ja-JP" sz="4000" kern="100" dirty="0">
                <a:latin typeface="+mn-ea"/>
                <a:cs typeface="Times New Roman" panose="02020603050405020304" pitchFamily="18" charset="0"/>
              </a:rPr>
              <a:t>（</a:t>
            </a:r>
            <a:r>
              <a:rPr lang="en-US" altLang="ja-JP" sz="4000" kern="100" dirty="0">
                <a:latin typeface="+mn-ea"/>
                <a:cs typeface="Times New Roman" panose="02020603050405020304" pitchFamily="18" charset="0"/>
              </a:rPr>
              <a:t>social constructionism</a:t>
            </a:r>
            <a:r>
              <a:rPr lang="ja-JP" altLang="ja-JP" sz="4000" kern="100" dirty="0">
                <a:latin typeface="+mn-ea"/>
                <a:cs typeface="Times New Roman" panose="02020603050405020304" pitchFamily="18" charset="0"/>
              </a:rPr>
              <a:t>）</a:t>
            </a:r>
            <a:endParaRPr lang="ja-JP" altLang="en-US" sz="4000" dirty="0"/>
          </a:p>
        </p:txBody>
      </p:sp>
    </p:spTree>
    <p:extLst>
      <p:ext uri="{BB962C8B-B14F-4D97-AF65-F5344CB8AC3E}">
        <p14:creationId xmlns:p14="http://schemas.microsoft.com/office/powerpoint/2010/main" val="569752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3C8F99-8737-66E9-7342-B85D38F2DBAC}"/>
              </a:ext>
            </a:extLst>
          </p:cNvPr>
          <p:cNvSpPr>
            <a:spLocks noGrp="1"/>
          </p:cNvSpPr>
          <p:nvPr>
            <p:ph type="title"/>
          </p:nvPr>
        </p:nvSpPr>
        <p:spPr/>
        <p:txBody>
          <a:bodyPr>
            <a:normAutofit/>
          </a:bodyPr>
          <a:lstStyle/>
          <a:p>
            <a:r>
              <a:rPr lang="en-US" altLang="ja-JP" sz="4000" kern="100" dirty="0">
                <a:latin typeface="+mn-ea"/>
                <a:cs typeface="Times New Roman" panose="02020603050405020304" pitchFamily="18" charset="0"/>
              </a:rPr>
              <a:t>1.1.</a:t>
            </a:r>
            <a:r>
              <a:rPr lang="ja-JP" altLang="ja-JP" sz="4000" kern="100" dirty="0">
                <a:latin typeface="+mn-ea"/>
                <a:cs typeface="Times New Roman" panose="02020603050405020304" pitchFamily="18" charset="0"/>
              </a:rPr>
              <a:t>社会構築主義・社会構成主義</a:t>
            </a:r>
            <a:r>
              <a:rPr lang="ja-JP" altLang="en-US" sz="4000" kern="100" dirty="0">
                <a:latin typeface="+mn-ea"/>
                <a:cs typeface="Times New Roman" panose="02020603050405020304" pitchFamily="18" charset="0"/>
              </a:rPr>
              <a:t>　その２</a:t>
            </a:r>
            <a:br>
              <a:rPr lang="en-US" altLang="ja-JP" sz="4000" kern="100" dirty="0">
                <a:latin typeface="+mn-ea"/>
                <a:cs typeface="Times New Roman" panose="02020603050405020304" pitchFamily="18" charset="0"/>
              </a:rPr>
            </a:br>
            <a:r>
              <a:rPr lang="ja-JP" altLang="en-US" sz="4000" kern="100" dirty="0">
                <a:latin typeface="+mn-ea"/>
                <a:cs typeface="Times New Roman" panose="02020603050405020304" pitchFamily="18" charset="0"/>
              </a:rPr>
              <a:t>　 </a:t>
            </a:r>
            <a:r>
              <a:rPr lang="ja-JP" altLang="ja-JP" sz="4000" kern="100" dirty="0">
                <a:latin typeface="+mn-ea"/>
                <a:cs typeface="Times New Roman" panose="02020603050405020304" pitchFamily="18" charset="0"/>
              </a:rPr>
              <a:t>（</a:t>
            </a:r>
            <a:r>
              <a:rPr lang="en-US" altLang="ja-JP" sz="4000" kern="100" dirty="0">
                <a:latin typeface="+mn-ea"/>
                <a:cs typeface="Times New Roman" panose="02020603050405020304" pitchFamily="18" charset="0"/>
              </a:rPr>
              <a:t>social constructionism</a:t>
            </a:r>
            <a:r>
              <a:rPr lang="ja-JP" altLang="ja-JP" sz="4000" kern="100" dirty="0">
                <a:latin typeface="+mn-ea"/>
                <a:cs typeface="Times New Roman" panose="02020603050405020304" pitchFamily="18" charset="0"/>
              </a:rPr>
              <a:t>）</a:t>
            </a:r>
            <a:endParaRPr kumimoji="1" lang="ja-JP" altLang="en-US" sz="4000" dirty="0"/>
          </a:p>
        </p:txBody>
      </p:sp>
      <p:sp>
        <p:nvSpPr>
          <p:cNvPr id="3" name="コンテンツ プレースホルダー 2">
            <a:extLst>
              <a:ext uri="{FF2B5EF4-FFF2-40B4-BE49-F238E27FC236}">
                <a16:creationId xmlns:a16="http://schemas.microsoft.com/office/drawing/2014/main" id="{4C3F00E2-0151-FE0A-1FCC-CDB721E33B0C}"/>
              </a:ext>
            </a:extLst>
          </p:cNvPr>
          <p:cNvSpPr>
            <a:spLocks noGrp="1"/>
          </p:cNvSpPr>
          <p:nvPr>
            <p:ph idx="1"/>
          </p:nvPr>
        </p:nvSpPr>
        <p:spPr/>
        <p:txBody>
          <a:bodyPr>
            <a:normAutofit lnSpcReduction="10000"/>
          </a:bodyPr>
          <a:lstStyle/>
          <a:p>
            <a:pPr marL="133350" algn="just">
              <a:lnSpc>
                <a:spcPct val="120000"/>
              </a:lnSpc>
              <a:buNone/>
            </a:pPr>
            <a:r>
              <a:rPr lang="ja-JP" altLang="ja-JP" kern="100" dirty="0">
                <a:latin typeface="メイリオ" panose="020B0604030504040204" pitchFamily="50" charset="-128"/>
                <a:ea typeface="メイリオ" panose="020B0604030504040204" pitchFamily="50" charset="-128"/>
                <a:cs typeface="Times New Roman" panose="02020603050405020304" pitchFamily="18" charset="0"/>
              </a:rPr>
              <a:t>「人びとの</a:t>
            </a:r>
            <a:r>
              <a:rPr lang="ja-JP" altLang="ja-JP" u="sng" kern="100" dirty="0">
                <a:latin typeface="メイリオ" panose="020B0604030504040204" pitchFamily="50" charset="-128"/>
                <a:ea typeface="メイリオ" panose="020B0604030504040204" pitchFamily="50" charset="-128"/>
                <a:cs typeface="Times New Roman" panose="02020603050405020304" pitchFamily="18" charset="0"/>
              </a:rPr>
              <a:t>社会的世界が彼らに外的に押しつけられる過程ではなく、人びとが自分たちの社会的世界を能動的に構築する過程を指し示す</a:t>
            </a:r>
            <a:r>
              <a:rPr lang="ja-JP" altLang="ja-JP" kern="100" dirty="0">
                <a:latin typeface="メイリオ" panose="020B0604030504040204" pitchFamily="50" charset="-128"/>
                <a:ea typeface="メイリオ" panose="020B0604030504040204" pitchFamily="50" charset="-128"/>
                <a:cs typeface="Times New Roman" panose="02020603050405020304" pitchFamily="18" charset="0"/>
              </a:rPr>
              <a:t>もの…。」（中河 </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2001: 5</a:t>
            </a:r>
            <a:r>
              <a:rPr lang="ja-JP" altLang="ja-JP"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kern="100" dirty="0">
                <a:latin typeface="メイリオ" panose="020B0604030504040204" pitchFamily="50" charset="-128"/>
                <a:ea typeface="メイリオ" panose="020B0604030504040204" pitchFamily="50" charset="-128"/>
                <a:cs typeface="Times New Roman" panose="02020603050405020304" pitchFamily="18" charset="0"/>
              </a:rPr>
              <a:t>「語用論的転回」（中河 </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2001: 7</a:t>
            </a:r>
            <a:r>
              <a:rPr lang="ja-JP" altLang="ja-JP" kern="100" dirty="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kern="100" dirty="0">
              <a:latin typeface="メイリオ" panose="020B0604030504040204" pitchFamily="50" charset="-128"/>
              <a:ea typeface="メイリオ" panose="020B0604030504040204" pitchFamily="50" charset="-128"/>
              <a:cs typeface="Times New Roman" panose="02020603050405020304" pitchFamily="18" charset="0"/>
            </a:endParaRPr>
          </a:p>
          <a:p>
            <a:pPr marL="133350" algn="just">
              <a:lnSpc>
                <a:spcPct val="120000"/>
              </a:lnSpc>
              <a:buNone/>
            </a:pP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下線は畑本加筆。</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a:p>
            <a:pPr marL="133350" algn="just">
              <a:lnSpc>
                <a:spcPct val="120000"/>
              </a:lnSpc>
              <a:buNone/>
            </a:pP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kern="100" dirty="0">
                <a:latin typeface="メイリオ" panose="020B0604030504040204" pitchFamily="50" charset="-128"/>
                <a:ea typeface="メイリオ" panose="020B0604030504040204" pitchFamily="50" charset="-128"/>
                <a:cs typeface="Times New Roman" panose="02020603050405020304" pitchFamily="18" charset="0"/>
              </a:rPr>
              <a:t>「構築主義アプローチの外延を大まかに以下のように整理しよう。…第一に、構成主義［構築主義］とは、社会を知識の観点から検討しようという志向性をもつことであるとする。第二に、それらの知識は、人々の相互作用によってたえず構築され続けていることについて、自覚的であることが大切である。そして第三に、知識は（狭義の意味での制度だけではなく）、広義の社会制度と結びついていると、認識していなくてはならない。この三点である。」（千田</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 2001: 4</a:t>
            </a:r>
            <a:r>
              <a:rPr lang="ja-JP" altLang="ja-JP"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［］は畑本挿入</a:t>
            </a:r>
            <a:endParaRPr lang="ja-JP" altLang="ja-JP" kern="100" dirty="0">
              <a:latin typeface="メイリオ" panose="020B0604030504040204" pitchFamily="50" charset="-128"/>
              <a:ea typeface="メイリオ" panose="020B0604030504040204" pitchFamily="50" charset="-128"/>
              <a:cs typeface="Times New Roman" panose="02020603050405020304" pitchFamily="18" charset="0"/>
            </a:endParaRPr>
          </a:p>
          <a:p>
            <a:endParaRPr kumimoji="1" lang="ja-JP" altLang="en-US" dirty="0"/>
          </a:p>
        </p:txBody>
      </p:sp>
      <p:sp>
        <p:nvSpPr>
          <p:cNvPr id="4" name="スライド番号プレースホルダー 3">
            <a:extLst>
              <a:ext uri="{FF2B5EF4-FFF2-40B4-BE49-F238E27FC236}">
                <a16:creationId xmlns:a16="http://schemas.microsoft.com/office/drawing/2014/main" id="{041F04F6-3D40-A779-B03C-59AFAD1DD905}"/>
              </a:ext>
            </a:extLst>
          </p:cNvPr>
          <p:cNvSpPr>
            <a:spLocks noGrp="1"/>
          </p:cNvSpPr>
          <p:nvPr>
            <p:ph type="sldNum" sz="quarter" idx="12"/>
          </p:nvPr>
        </p:nvSpPr>
        <p:spPr/>
        <p:txBody>
          <a:bodyPr/>
          <a:lstStyle/>
          <a:p>
            <a:fld id="{B39BE069-85AA-4F7C-B0BB-2D5EC421C6BF}" type="slidenum">
              <a:rPr kumimoji="1" lang="ja-JP" altLang="en-US" smtClean="0"/>
              <a:t>5</a:t>
            </a:fld>
            <a:endParaRPr kumimoji="1" lang="ja-JP" altLang="en-US"/>
          </a:p>
        </p:txBody>
      </p:sp>
    </p:spTree>
    <p:extLst>
      <p:ext uri="{BB962C8B-B14F-4D97-AF65-F5344CB8AC3E}">
        <p14:creationId xmlns:p14="http://schemas.microsoft.com/office/powerpoint/2010/main" val="484597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D5342C-CD88-97F4-34C6-2798BC20BDE1}"/>
              </a:ext>
            </a:extLst>
          </p:cNvPr>
          <p:cNvSpPr>
            <a:spLocks noGrp="1"/>
          </p:cNvSpPr>
          <p:nvPr>
            <p:ph type="title"/>
          </p:nvPr>
        </p:nvSpPr>
        <p:spPr>
          <a:xfrm>
            <a:off x="1069848" y="484632"/>
            <a:ext cx="10695432" cy="900031"/>
          </a:xfrm>
        </p:spPr>
        <p:txBody>
          <a:bodyPr>
            <a:normAutofit/>
          </a:bodyPr>
          <a:lstStyle/>
          <a:p>
            <a:r>
              <a:rPr lang="en-US" altLang="ja-JP" sz="4400" dirty="0">
                <a:effectLst/>
                <a:latin typeface="+mj-ea"/>
                <a:cs typeface="Times New Roman" panose="02020603050405020304" pitchFamily="18" charset="0"/>
              </a:rPr>
              <a:t>1.2.</a:t>
            </a:r>
            <a:r>
              <a:rPr lang="ja-JP" altLang="ja-JP" sz="4400" dirty="0">
                <a:effectLst/>
                <a:latin typeface="+mj-ea"/>
                <a:cs typeface="Times New Roman" panose="02020603050405020304" pitchFamily="18" charset="0"/>
              </a:rPr>
              <a:t>パフォーマティヴィティ論</a:t>
            </a:r>
            <a:r>
              <a:rPr lang="ja-JP" altLang="ja-JP" sz="2800" dirty="0">
                <a:effectLst/>
                <a:latin typeface="+mj-ea"/>
                <a:cs typeface="Times New Roman" panose="02020603050405020304" pitchFamily="18" charset="0"/>
              </a:rPr>
              <a:t>（</a:t>
            </a:r>
            <a:r>
              <a:rPr lang="en-US" altLang="ja-JP" sz="2800" dirty="0">
                <a:effectLst/>
                <a:latin typeface="+mj-ea"/>
                <a:cs typeface="Times New Roman" panose="02020603050405020304" pitchFamily="18" charset="0"/>
              </a:rPr>
              <a:t>J.</a:t>
            </a:r>
            <a:r>
              <a:rPr lang="ja-JP" altLang="ja-JP" sz="2800" dirty="0">
                <a:effectLst/>
                <a:latin typeface="+mj-ea"/>
                <a:cs typeface="Times New Roman" panose="02020603050405020304" pitchFamily="18" charset="0"/>
              </a:rPr>
              <a:t>バトラー）</a:t>
            </a:r>
            <a:endParaRPr kumimoji="1" lang="ja-JP" altLang="en-US" sz="2800" dirty="0">
              <a:latin typeface="+mj-ea"/>
            </a:endParaRPr>
          </a:p>
        </p:txBody>
      </p:sp>
      <p:sp>
        <p:nvSpPr>
          <p:cNvPr id="3" name="コンテンツ プレースホルダー 2">
            <a:extLst>
              <a:ext uri="{FF2B5EF4-FFF2-40B4-BE49-F238E27FC236}">
                <a16:creationId xmlns:a16="http://schemas.microsoft.com/office/drawing/2014/main" id="{7D999BE2-4827-6099-C984-6F66FFCAE83B}"/>
              </a:ext>
            </a:extLst>
          </p:cNvPr>
          <p:cNvSpPr>
            <a:spLocks noGrp="1"/>
          </p:cNvSpPr>
          <p:nvPr>
            <p:ph idx="1"/>
          </p:nvPr>
        </p:nvSpPr>
        <p:spPr>
          <a:xfrm>
            <a:off x="1069848" y="1602377"/>
            <a:ext cx="10058400" cy="4569823"/>
          </a:xfrm>
        </p:spPr>
        <p:txBody>
          <a:bodyPr>
            <a:normAutofit fontScale="85000" lnSpcReduction="20000"/>
          </a:bodyPr>
          <a:lstStyle/>
          <a:p>
            <a:pPr marL="342900" lvl="0" indent="-342900" algn="just">
              <a:lnSpc>
                <a:spcPct val="110000"/>
              </a:lnSpc>
              <a:buFont typeface="ＭＳ 明朝" panose="02020609040205080304" pitchFamily="17" charset="-128"/>
              <a:buChar char="・"/>
            </a:pPr>
            <a:r>
              <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事実が言説のなかで社会的に構築されていると考える際に、権力作用、社会的強制といった要素を強調する理論的立場。</a:t>
            </a:r>
          </a:p>
          <a:p>
            <a:pPr marL="342900" lvl="0" indent="-342900" algn="just">
              <a:lnSpc>
                <a:spcPct val="110000"/>
              </a:lnSpc>
              <a:buFont typeface="ＭＳ 明朝" panose="02020609040205080304" pitchFamily="17" charset="-128"/>
              <a:buChar char="・"/>
            </a:pPr>
            <a:r>
              <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バトラーは</a:t>
            </a:r>
            <a:r>
              <a:rPr lang="ja-JP" altLang="en-US" sz="28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性別がセックス（生物的性差）とジェンダー（文化的性差）に分けられるとする従来の理論を批判し、セックスも社会的に構築されたものだと論じた。</a:t>
            </a:r>
          </a:p>
          <a:p>
            <a:pPr algn="just">
              <a:buNone/>
            </a:pPr>
            <a:r>
              <a:rPr lang="en-US"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just">
              <a:lnSpc>
                <a:spcPct val="120000"/>
              </a:lnSpc>
              <a:buNone/>
            </a:pPr>
            <a:r>
              <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「ジェンダーの表出の背後にジェンダー・アイデンティティは存在しない。アイデンティティは、その結果だと考えられる</a:t>
            </a:r>
            <a:r>
              <a:rPr lang="en-US"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表出</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によって、まさに</a:t>
            </a:r>
            <a:r>
              <a:rPr lang="ja-JP" altLang="ja-JP" sz="2800" u="sng" kern="100" dirty="0">
                <a:effectLst/>
                <a:latin typeface="メイリオ" panose="020B0604030504040204" pitchFamily="50" charset="-128"/>
                <a:ea typeface="メイリオ" panose="020B0604030504040204" pitchFamily="50" charset="-128"/>
                <a:cs typeface="Times New Roman" panose="02020603050405020304" pitchFamily="18" charset="0"/>
              </a:rPr>
              <a:t>パフォーマティ</a:t>
            </a:r>
            <a:r>
              <a:rPr lang="ja-JP" altLang="en-US" sz="2800" u="sng" kern="100" dirty="0">
                <a:effectLst/>
                <a:latin typeface="メイリオ" panose="020B0604030504040204" pitchFamily="50" charset="-128"/>
                <a:ea typeface="メイリオ" panose="020B0604030504040204" pitchFamily="50" charset="-128"/>
                <a:cs typeface="Times New Roman" panose="02020603050405020304" pitchFamily="18" charset="0"/>
              </a:rPr>
              <a:t>ヴ</a:t>
            </a:r>
            <a:r>
              <a:rPr lang="ja-JP" altLang="ja-JP" sz="2800" u="sng" kern="100" dirty="0">
                <a:effectLst/>
                <a:latin typeface="メイリオ" panose="020B0604030504040204" pitchFamily="50" charset="-128"/>
                <a:ea typeface="メイリオ" panose="020B0604030504040204" pitchFamily="50" charset="-128"/>
                <a:cs typeface="Times New Roman" panose="02020603050405020304" pitchFamily="18" charset="0"/>
              </a:rPr>
              <a:t>に構築される</a:t>
            </a:r>
            <a:r>
              <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ものである。」</a:t>
            </a:r>
            <a:endParaRPr lang="en-US"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just">
              <a:buNone/>
            </a:pPr>
            <a:r>
              <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Butler 1990=1999: 58-59</a:t>
            </a:r>
            <a:r>
              <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lgn="just">
              <a:buNone/>
            </a:pPr>
            <a:r>
              <a:rPr kumimoji="1"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下線は畑本加筆。</a:t>
            </a:r>
            <a:endParaRPr kumimoji="1" lang="ja-JP" altLang="en-US" sz="1800" dirty="0"/>
          </a:p>
        </p:txBody>
      </p:sp>
      <p:sp>
        <p:nvSpPr>
          <p:cNvPr id="4" name="スライド番号プレースホルダー 3">
            <a:extLst>
              <a:ext uri="{FF2B5EF4-FFF2-40B4-BE49-F238E27FC236}">
                <a16:creationId xmlns:a16="http://schemas.microsoft.com/office/drawing/2014/main" id="{0E80140F-A41B-FF7B-F852-57583CEB67EC}"/>
              </a:ext>
            </a:extLst>
          </p:cNvPr>
          <p:cNvSpPr>
            <a:spLocks noGrp="1"/>
          </p:cNvSpPr>
          <p:nvPr>
            <p:ph type="sldNum" sz="quarter" idx="12"/>
          </p:nvPr>
        </p:nvSpPr>
        <p:spPr/>
        <p:txBody>
          <a:bodyPr/>
          <a:lstStyle/>
          <a:p>
            <a:fld id="{B39BE069-85AA-4F7C-B0BB-2D5EC421C6BF}" type="slidenum">
              <a:rPr kumimoji="1" lang="ja-JP" altLang="en-US" smtClean="0"/>
              <a:t>6</a:t>
            </a:fld>
            <a:endParaRPr kumimoji="1" lang="ja-JP" altLang="en-US"/>
          </a:p>
        </p:txBody>
      </p:sp>
    </p:spTree>
    <p:extLst>
      <p:ext uri="{BB962C8B-B14F-4D97-AF65-F5344CB8AC3E}">
        <p14:creationId xmlns:p14="http://schemas.microsoft.com/office/powerpoint/2010/main" val="4077259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4B158BC-DAFD-AEBD-46CD-3221B862D70D}"/>
              </a:ext>
            </a:extLst>
          </p:cNvPr>
          <p:cNvSpPr>
            <a:spLocks noGrp="1"/>
          </p:cNvSpPr>
          <p:nvPr>
            <p:ph idx="1"/>
          </p:nvPr>
        </p:nvSpPr>
        <p:spPr>
          <a:xfrm>
            <a:off x="1069848" y="488910"/>
            <a:ext cx="10058400" cy="5693229"/>
          </a:xfrm>
        </p:spPr>
        <p:txBody>
          <a:bodyPr>
            <a:normAutofit fontScale="85000" lnSpcReduction="20000"/>
          </a:bodyPr>
          <a:lstStyle/>
          <a:p>
            <a:pPr marL="133350" algn="just">
              <a:lnSpc>
                <a:spcPct val="120000"/>
              </a:lnSpc>
              <a:buNone/>
            </a:pP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セックス［性別］の『名づけ』は、支配と強制の行為</a:t>
            </a:r>
            <a:r>
              <a:rPr lang="ja-JP" altLang="ja-JP" sz="2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であり、</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性差の原理に添うように身体を言説／知覚によって構築するよう要請し、そうすることで</a:t>
            </a:r>
            <a:r>
              <a:rPr lang="ja-JP" altLang="ja-JP" sz="26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社会的現実を作りだし、かつそれを合法化する制度化されたパフォーマティヴィティ［遂行的行為、固定されていない言説］なのである。</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わたしたちは、自分の身体と精神の特徴の一つ一つを、わたしたちのために作られてきた自然観に合致させるように強制されているのである。</a:t>
            </a:r>
            <a:r>
              <a:rPr lang="en-US"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だから</a:t>
            </a:r>
            <a:r>
              <a:rPr lang="en-US" altLang="ja-JP" sz="26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男</a:t>
            </a:r>
            <a:r>
              <a:rPr lang="en-US" altLang="ja-JP" sz="26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や</a:t>
            </a:r>
            <a:r>
              <a:rPr lang="en-US" altLang="ja-JP" sz="26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女</a:t>
            </a:r>
            <a:r>
              <a:rPr lang="en-US" altLang="ja-JP" sz="26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は政治的カテゴリーであって、自然な事実ではない</a:t>
            </a:r>
            <a:r>
              <a:rPr lang="en-US" altLang="ja-JP" sz="26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33350" algn="just">
              <a:buNone/>
            </a:pP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Butler 1990=1999: 206-207</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600" kern="100" dirty="0">
                <a:effectLst/>
                <a:latin typeface="メイリオ" panose="020B0604030504040204" pitchFamily="50" charset="-128"/>
                <a:ea typeface="メイリオ" panose="020B0604030504040204" pitchFamily="50" charset="-128"/>
                <a:cs typeface="Times New Roman" panose="02020603050405020304" pitchFamily="18" charset="0"/>
              </a:rPr>
              <a:t>［］は畑本挿入、</a:t>
            </a:r>
            <a:r>
              <a:rPr lang="ja-JP" altLang="en-US" sz="2600" kern="100" dirty="0">
                <a:latin typeface="メイリオ" panose="020B0604030504040204" pitchFamily="50" charset="-128"/>
                <a:ea typeface="メイリオ" panose="020B0604030504040204" pitchFamily="50" charset="-128"/>
                <a:cs typeface="Times New Roman" panose="02020603050405020304" pitchFamily="18" charset="0"/>
              </a:rPr>
              <a:t>赤字は畑本</a:t>
            </a:r>
            <a:r>
              <a:rPr lang="ja-JP" altLang="en-US"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33350" algn="just">
              <a:buNone/>
            </a:pPr>
            <a:endPar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10000"/>
              </a:lnSpc>
              <a:buNone/>
            </a:pPr>
            <a:r>
              <a:rPr lang="en-US"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形式には歴史があるので、その形式はすべて、完全に自己形成されるものではなく、歴史によってその可能性が条件づけられ、制限されるものである。たとえばジェンダーを、身体的形式と考えてみたらどうだろう。つまり</a:t>
            </a:r>
            <a:r>
              <a:rPr lang="en-US"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パフォーマティヴ</a:t>
            </a:r>
            <a:r>
              <a:rPr lang="en-US" altLang="ja-JP" sz="26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という言葉が、意味の演劇的で偶発的な構築を示唆するのであれば、ジェンダーを恣意的で、かつパフォーマティヴな</a:t>
            </a:r>
            <a:r>
              <a:rPr lang="en-US" altLang="ja-JP" sz="26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行為</a:t>
            </a:r>
            <a:r>
              <a:rPr lang="en-US" altLang="ja-JP" sz="26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と考えてみたらどうだろう。」</a:t>
            </a:r>
            <a:endParaRPr lang="en-US"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10000"/>
              </a:lnSpc>
              <a:buNone/>
            </a:pP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Butler 1990=1999: 245</a:t>
            </a:r>
            <a:r>
              <a:rPr lang="ja-JP" altLang="ja-JP" sz="26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p>
            <a:pPr algn="just">
              <a:buNone/>
            </a:pPr>
            <a:endPar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FA39EFD0-E9D1-31E5-AA37-C6973B0E2F71}"/>
              </a:ext>
            </a:extLst>
          </p:cNvPr>
          <p:cNvSpPr>
            <a:spLocks noGrp="1"/>
          </p:cNvSpPr>
          <p:nvPr>
            <p:ph type="sldNum" sz="quarter" idx="12"/>
          </p:nvPr>
        </p:nvSpPr>
        <p:spPr/>
        <p:txBody>
          <a:bodyPr/>
          <a:lstStyle/>
          <a:p>
            <a:fld id="{B39BE069-85AA-4F7C-B0BB-2D5EC421C6BF}" type="slidenum">
              <a:rPr kumimoji="1" lang="ja-JP" altLang="en-US" smtClean="0"/>
              <a:t>7</a:t>
            </a:fld>
            <a:endParaRPr kumimoji="1" lang="ja-JP" altLang="en-US"/>
          </a:p>
        </p:txBody>
      </p:sp>
    </p:spTree>
    <p:extLst>
      <p:ext uri="{BB962C8B-B14F-4D97-AF65-F5344CB8AC3E}">
        <p14:creationId xmlns:p14="http://schemas.microsoft.com/office/powerpoint/2010/main" val="1045620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C30D67-A458-C072-65C3-FD20704A4841}"/>
              </a:ext>
            </a:extLst>
          </p:cNvPr>
          <p:cNvSpPr>
            <a:spLocks noGrp="1"/>
          </p:cNvSpPr>
          <p:nvPr>
            <p:ph type="title"/>
          </p:nvPr>
        </p:nvSpPr>
        <p:spPr>
          <a:xfrm>
            <a:off x="1069848" y="484632"/>
            <a:ext cx="10058400" cy="856488"/>
          </a:xfrm>
        </p:spPr>
        <p:txBody>
          <a:bodyPr>
            <a:normAutofit/>
          </a:bodyPr>
          <a:lstStyle/>
          <a:p>
            <a:r>
              <a:rPr lang="en-US" altLang="ja-JP" sz="4400" dirty="0">
                <a:effectLst/>
                <a:latin typeface="+mj-ea"/>
                <a:cs typeface="Times New Roman" panose="02020603050405020304" pitchFamily="18" charset="0"/>
              </a:rPr>
              <a:t>1.3.</a:t>
            </a:r>
            <a:r>
              <a:rPr lang="ja-JP" altLang="ja-JP" sz="4400" dirty="0">
                <a:effectLst/>
                <a:latin typeface="+mj-ea"/>
                <a:cs typeface="Times New Roman" panose="02020603050405020304" pitchFamily="18" charset="0"/>
              </a:rPr>
              <a:t>言説</a:t>
            </a:r>
            <a:r>
              <a:rPr lang="ja-JP" altLang="en-US" sz="4400" dirty="0">
                <a:effectLst/>
                <a:latin typeface="+mj-ea"/>
                <a:cs typeface="Times New Roman" panose="02020603050405020304" pitchFamily="18" charset="0"/>
              </a:rPr>
              <a:t>制度</a:t>
            </a:r>
            <a:r>
              <a:rPr lang="ja-JP" altLang="ja-JP" sz="4400" dirty="0">
                <a:effectLst/>
                <a:latin typeface="+mj-ea"/>
                <a:cs typeface="Times New Roman" panose="02020603050405020304" pitchFamily="18" charset="0"/>
              </a:rPr>
              <a:t>論</a:t>
            </a:r>
            <a:r>
              <a:rPr lang="ja-JP" altLang="en-US" sz="2400" dirty="0">
                <a:effectLst/>
                <a:latin typeface="+mj-ea"/>
                <a:cs typeface="Times New Roman" panose="02020603050405020304" pitchFamily="18" charset="0"/>
              </a:rPr>
              <a:t>（</a:t>
            </a:r>
            <a:r>
              <a:rPr lang="en-US" altLang="ja-JP" sz="2400" dirty="0">
                <a:effectLst/>
                <a:latin typeface="+mn-ea"/>
                <a:ea typeface="+mn-ea"/>
                <a:cs typeface="Times New Roman" panose="02020603050405020304" pitchFamily="18" charset="0"/>
              </a:rPr>
              <a:t>discursive institutionalism</a:t>
            </a:r>
            <a:r>
              <a:rPr lang="ja-JP" altLang="en-US" sz="2400" dirty="0">
                <a:effectLst/>
                <a:latin typeface="+mj-ea"/>
                <a:cs typeface="Times New Roman" panose="02020603050405020304" pitchFamily="18" charset="0"/>
              </a:rPr>
              <a:t>）</a:t>
            </a:r>
            <a:endParaRPr kumimoji="1" lang="ja-JP" altLang="en-US" sz="2400" dirty="0">
              <a:latin typeface="+mj-ea"/>
            </a:endParaRPr>
          </a:p>
        </p:txBody>
      </p:sp>
      <p:sp>
        <p:nvSpPr>
          <p:cNvPr id="3" name="コンテンツ プレースホルダー 2">
            <a:extLst>
              <a:ext uri="{FF2B5EF4-FFF2-40B4-BE49-F238E27FC236}">
                <a16:creationId xmlns:a16="http://schemas.microsoft.com/office/drawing/2014/main" id="{37D74562-0278-E4B5-E005-7D103E2051F3}"/>
              </a:ext>
            </a:extLst>
          </p:cNvPr>
          <p:cNvSpPr>
            <a:spLocks noGrp="1"/>
          </p:cNvSpPr>
          <p:nvPr>
            <p:ph idx="1"/>
          </p:nvPr>
        </p:nvSpPr>
        <p:spPr>
          <a:xfrm>
            <a:off x="1069848" y="1436914"/>
            <a:ext cx="10058400" cy="4735287"/>
          </a:xfrm>
        </p:spPr>
        <p:txBody>
          <a:bodyPr>
            <a:noAutofit/>
          </a:bodyPr>
          <a:lstStyle/>
          <a:p>
            <a:pPr marL="342900" lvl="0" indent="-342900" algn="just">
              <a:buFont typeface="ＭＳ 明朝" panose="02020609040205080304" pitchFamily="17" charset="-128"/>
              <a:buChar char="・"/>
            </a:pPr>
            <a:r>
              <a:rPr lang="ja-JP" altLang="ja-JP" sz="3000" kern="100" dirty="0">
                <a:effectLst/>
                <a:latin typeface="メイリオ" panose="020B0604030504040204" pitchFamily="50" charset="-128"/>
                <a:ea typeface="メイリオ" panose="020B0604030504040204" pitchFamily="50" charset="-128"/>
                <a:cs typeface="Times New Roman" panose="02020603050405020304" pitchFamily="18" charset="0"/>
              </a:rPr>
              <a:t>政治が政策を実現するのに、「言説」（言語）がどのように活用されているかを明らかにする研究方法。政治における言葉はたんなる影響力の一要素としてあるのではなく、「言葉や討議が政策過程の核心」</a:t>
            </a:r>
            <a:r>
              <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（西岡</a:t>
            </a:r>
            <a:r>
              <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 2021: 69</a:t>
            </a:r>
            <a:r>
              <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3000" kern="100" dirty="0">
                <a:effectLst/>
                <a:latin typeface="メイリオ" panose="020B0604030504040204" pitchFamily="50" charset="-128"/>
                <a:ea typeface="メイリオ" panose="020B0604030504040204" pitchFamily="50" charset="-128"/>
                <a:cs typeface="Times New Roman" panose="02020603050405020304" pitchFamily="18" charset="0"/>
              </a:rPr>
              <a:t>として政治的影響力の中心</a:t>
            </a:r>
            <a:r>
              <a:rPr lang="ja-JP" altLang="en-US" sz="3000" kern="100" dirty="0">
                <a:latin typeface="メイリオ" panose="020B0604030504040204" pitchFamily="50" charset="-128"/>
                <a:ea typeface="メイリオ" panose="020B0604030504040204" pitchFamily="50" charset="-128"/>
                <a:cs typeface="Times New Roman" panose="02020603050405020304" pitchFamily="18" charset="0"/>
              </a:rPr>
              <a:t>と考え、</a:t>
            </a:r>
            <a:r>
              <a:rPr lang="ja-JP" altLang="ja-JP" sz="3000" kern="100" dirty="0">
                <a:effectLst/>
                <a:latin typeface="メイリオ" panose="020B0604030504040204" pitchFamily="50" charset="-128"/>
                <a:ea typeface="メイリオ" panose="020B0604030504040204" pitchFamily="50" charset="-128"/>
                <a:cs typeface="Times New Roman" panose="02020603050405020304" pitchFamily="18" charset="0"/>
              </a:rPr>
              <a:t>分析を進める。</a:t>
            </a:r>
            <a:endParaRPr lang="en-US" altLang="ja-JP" sz="3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0" lvl="0" indent="0" algn="just">
              <a:buNone/>
            </a:pPr>
            <a:endParaRPr lang="en-US" altLang="ja-JP" sz="3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buFont typeface="ＭＳ 明朝" panose="02020609040205080304" pitchFamily="17" charset="-128"/>
              <a:buChar char="・"/>
            </a:pPr>
            <a:r>
              <a:rPr lang="ja-JP" altLang="en-US" sz="3000" kern="100" dirty="0">
                <a:effectLst/>
                <a:latin typeface="メイリオ" panose="020B0604030504040204" pitchFamily="50" charset="-128"/>
                <a:ea typeface="メイリオ" panose="020B0604030504040204" pitchFamily="50" charset="-128"/>
                <a:cs typeface="Times New Roman" panose="02020603050405020304" pitchFamily="18" charset="0"/>
              </a:rPr>
              <a:t>政策実現の言説のあり方を</a:t>
            </a:r>
            <a:r>
              <a:rPr lang="ja-JP" altLang="ja-JP" sz="3000" b="1" dirty="0">
                <a:effectLst/>
                <a:latin typeface="メイリオ" panose="020B0604030504040204" pitchFamily="50" charset="-128"/>
                <a:ea typeface="メイリオ" panose="020B0604030504040204" pitchFamily="50" charset="-128"/>
                <a:cs typeface="Times New Roman" panose="02020603050405020304" pitchFamily="18" charset="0"/>
              </a:rPr>
              <a:t>調整型言説</a:t>
            </a:r>
            <a:r>
              <a:rPr lang="en-US" altLang="ja-JP" sz="3000" dirty="0">
                <a:effectLst/>
                <a:latin typeface="メイリオ" panose="020B0604030504040204" pitchFamily="50" charset="-128"/>
                <a:ea typeface="メイリオ" panose="020B0604030504040204" pitchFamily="50" charset="-128"/>
                <a:cs typeface="Times New Roman" panose="02020603050405020304" pitchFamily="18" charset="0"/>
              </a:rPr>
              <a:t>(coordinative discourse</a:t>
            </a:r>
            <a:r>
              <a:rPr lang="en-US" altLang="ja-JP" sz="30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3000" dirty="0">
                <a:effectLst/>
                <a:latin typeface="メイリオ" panose="020B0604030504040204" pitchFamily="50" charset="-128"/>
                <a:ea typeface="メイリオ" panose="020B0604030504040204" pitchFamily="50" charset="-128"/>
                <a:cs typeface="Times New Roman" panose="02020603050405020304" pitchFamily="18" charset="0"/>
              </a:rPr>
              <a:t>と</a:t>
            </a:r>
            <a:r>
              <a:rPr lang="ja-JP" altLang="ja-JP" sz="3000" b="1" dirty="0">
                <a:effectLst/>
                <a:latin typeface="メイリオ" panose="020B0604030504040204" pitchFamily="50" charset="-128"/>
                <a:ea typeface="メイリオ" panose="020B0604030504040204" pitchFamily="50" charset="-128"/>
                <a:cs typeface="Times New Roman" panose="02020603050405020304" pitchFamily="18" charset="0"/>
              </a:rPr>
              <a:t>伝達型言説</a:t>
            </a:r>
            <a:r>
              <a:rPr lang="en-US" altLang="ja-JP" sz="3000" dirty="0">
                <a:effectLst/>
                <a:latin typeface="メイリオ" panose="020B0604030504040204" pitchFamily="50" charset="-128"/>
                <a:ea typeface="メイリオ" panose="020B0604030504040204" pitchFamily="50" charset="-128"/>
                <a:cs typeface="Times New Roman" panose="02020603050405020304" pitchFamily="18" charset="0"/>
              </a:rPr>
              <a:t>(communicative discourse</a:t>
            </a:r>
            <a:r>
              <a:rPr lang="ja-JP" altLang="ja-JP" sz="3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3000" dirty="0">
                <a:effectLst/>
                <a:latin typeface="メイリオ" panose="020B0604030504040204" pitchFamily="50" charset="-128"/>
                <a:ea typeface="メイリオ" panose="020B0604030504040204" pitchFamily="50" charset="-128"/>
                <a:cs typeface="Times New Roman" panose="02020603050405020304" pitchFamily="18" charset="0"/>
              </a:rPr>
              <a:t>に分けて分析するなど、言説の分類概念を用意しているのも特徴である。</a:t>
            </a:r>
            <a:endParaRPr kumimoji="1" lang="ja-JP" altLang="en-US" sz="3000"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AEA048F7-2BBD-D56E-DBD9-88CA6C4F2F3B}"/>
              </a:ext>
            </a:extLst>
          </p:cNvPr>
          <p:cNvSpPr>
            <a:spLocks noGrp="1"/>
          </p:cNvSpPr>
          <p:nvPr>
            <p:ph type="sldNum" sz="quarter" idx="12"/>
          </p:nvPr>
        </p:nvSpPr>
        <p:spPr/>
        <p:txBody>
          <a:bodyPr/>
          <a:lstStyle/>
          <a:p>
            <a:fld id="{B39BE069-85AA-4F7C-B0BB-2D5EC421C6BF}" type="slidenum">
              <a:rPr kumimoji="1" lang="ja-JP" altLang="en-US" smtClean="0"/>
              <a:t>8</a:t>
            </a:fld>
            <a:endParaRPr kumimoji="1" lang="ja-JP" altLang="en-US"/>
          </a:p>
        </p:txBody>
      </p:sp>
    </p:spTree>
    <p:extLst>
      <p:ext uri="{BB962C8B-B14F-4D97-AF65-F5344CB8AC3E}">
        <p14:creationId xmlns:p14="http://schemas.microsoft.com/office/powerpoint/2010/main" val="250656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C1EA488-098F-1D74-9B47-3AD2AB088573}"/>
              </a:ext>
            </a:extLst>
          </p:cNvPr>
          <p:cNvSpPr>
            <a:spLocks noGrp="1"/>
          </p:cNvSpPr>
          <p:nvPr>
            <p:ph idx="1"/>
          </p:nvPr>
        </p:nvSpPr>
        <p:spPr>
          <a:xfrm>
            <a:off x="638555" y="367737"/>
            <a:ext cx="10531712" cy="6270172"/>
          </a:xfrm>
        </p:spPr>
        <p:txBody>
          <a:bodyPr>
            <a:normAutofit fontScale="92500"/>
          </a:bodyPr>
          <a:lstStyle/>
          <a:p>
            <a:pPr algn="just">
              <a:lnSpc>
                <a:spcPts val="3100"/>
              </a:lnSpc>
              <a:buNone/>
            </a:pPr>
            <a:r>
              <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言説政治論とは、政策過程において言説の果たす役割に着目して、言説を通じた政策の解釈と正当化／正統化あるいは脱正当化／脱正統化、言説間の競合と協調、離反と収斂の過程を経た後の構造化、言説が実際の政策に反映される制度化の各次元を明らかにするための枠組みのことを指す…。」</a:t>
            </a:r>
            <a:r>
              <a:rPr lang="ja-JP" altLang="ja-JP" sz="1700" kern="100" dirty="0">
                <a:effectLst/>
                <a:latin typeface="メイリオ" panose="020B0604030504040204" pitchFamily="50" charset="-128"/>
                <a:ea typeface="メイリオ" panose="020B0604030504040204" pitchFamily="50" charset="-128"/>
                <a:cs typeface="Times New Roman" panose="02020603050405020304" pitchFamily="18" charset="0"/>
              </a:rPr>
              <a:t>（西岡</a:t>
            </a:r>
            <a:r>
              <a:rPr lang="en-US" altLang="ja-JP" sz="1700" kern="100" dirty="0">
                <a:effectLst/>
                <a:latin typeface="メイリオ" panose="020B0604030504040204" pitchFamily="50" charset="-128"/>
                <a:ea typeface="メイリオ" panose="020B0604030504040204" pitchFamily="50" charset="-128"/>
                <a:cs typeface="Times New Roman" panose="02020603050405020304" pitchFamily="18" charset="0"/>
              </a:rPr>
              <a:t> 2021: 62</a:t>
            </a:r>
            <a:r>
              <a:rPr lang="ja-JP" altLang="ja-JP" sz="17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p>
            <a:pPr algn="just">
              <a:lnSpc>
                <a:spcPts val="3100"/>
              </a:lnSpc>
              <a:buNone/>
            </a:pPr>
            <a:r>
              <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言説政治論は政策を実現し、制度改革を成し遂げる上で、アクターによる認識や解釈およびそれらの変化、フレーミングを通じた政策の根拠づけとそれに基づく他者の説得、言説戦略が欠かせないことを指摘する。」</a:t>
            </a:r>
            <a:r>
              <a:rPr lang="ja-JP" altLang="ja-JP" sz="1700" kern="100" dirty="0">
                <a:effectLst/>
                <a:latin typeface="メイリオ" panose="020B0604030504040204" pitchFamily="50" charset="-128"/>
                <a:ea typeface="メイリオ" panose="020B0604030504040204" pitchFamily="50" charset="-128"/>
                <a:cs typeface="Times New Roman" panose="02020603050405020304" pitchFamily="18" charset="0"/>
              </a:rPr>
              <a:t>（西岡</a:t>
            </a:r>
            <a:r>
              <a:rPr lang="en-US" altLang="ja-JP" sz="1700" kern="100" dirty="0">
                <a:effectLst/>
                <a:latin typeface="メイリオ" panose="020B0604030504040204" pitchFamily="50" charset="-128"/>
                <a:ea typeface="メイリオ" panose="020B0604030504040204" pitchFamily="50" charset="-128"/>
                <a:cs typeface="Times New Roman" panose="02020603050405020304" pitchFamily="18" charset="0"/>
              </a:rPr>
              <a:t> 2021: 63</a:t>
            </a:r>
            <a:r>
              <a:rPr lang="ja-JP" altLang="ja-JP" sz="17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p>
            <a:pPr marL="0" indent="0" algn="just">
              <a:lnSpc>
                <a:spcPts val="3100"/>
              </a:lnSpc>
              <a:buNone/>
            </a:pPr>
            <a:r>
              <a:rPr lang="ja-JP"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「シュミットは、アクター間の相互作用過程における言説に関し、「調整型言説（</a:t>
            </a:r>
            <a:r>
              <a:rPr lang="en-US"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coordinative discourse</a:t>
            </a:r>
            <a:r>
              <a:rPr lang="ja-JP"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）」と「伝達型言説（</a:t>
            </a:r>
            <a:r>
              <a:rPr lang="en-US"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communicative discourse</a:t>
            </a:r>
            <a:r>
              <a:rPr lang="ja-JP" altLang="ja-JP" sz="2400" dirty="0">
                <a:effectLst/>
                <a:latin typeface="メイリオ" panose="020B0604030504040204" pitchFamily="50" charset="-128"/>
                <a:ea typeface="メイリオ" panose="020B0604030504040204" pitchFamily="50" charset="-128"/>
                <a:cs typeface="Times New Roman" panose="02020603050405020304" pitchFamily="18" charset="0"/>
              </a:rPr>
              <a:t>）」の２種類を理念型として抽出している…。調整型言説とは、…意思決定に参加する政策エリート間でときに競合し対立も含んだ政策アイディアを議論しあい、最終的には一つのまとまりをもった政策案に練り上げていく過程における言説である。…もう一つの伝達型言説は、「…一般国民に向けて（議論や熟慮を踏まえて）説得を試みるための手段」となる言説である…。」</a:t>
            </a:r>
            <a:r>
              <a:rPr lang="ja-JP" altLang="ja-JP" sz="1700" dirty="0">
                <a:effectLst/>
                <a:latin typeface="メイリオ" panose="020B0604030504040204" pitchFamily="50" charset="-128"/>
                <a:ea typeface="メイリオ" panose="020B0604030504040204" pitchFamily="50" charset="-128"/>
                <a:cs typeface="Times New Roman" panose="02020603050405020304" pitchFamily="18" charset="0"/>
              </a:rPr>
              <a:t>（西岡</a:t>
            </a:r>
            <a:r>
              <a:rPr lang="en-US" altLang="ja-JP" sz="1700" dirty="0">
                <a:effectLst/>
                <a:latin typeface="メイリオ" panose="020B0604030504040204" pitchFamily="50" charset="-128"/>
                <a:ea typeface="メイリオ" panose="020B0604030504040204" pitchFamily="50" charset="-128"/>
                <a:cs typeface="Times New Roman" panose="02020603050405020304" pitchFamily="18" charset="0"/>
              </a:rPr>
              <a:t> 2021: 77</a:t>
            </a:r>
            <a:r>
              <a:rPr lang="ja-JP" altLang="ja-JP" sz="17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7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847EEF57-72E8-E53C-1DF0-8F8755971F12}"/>
              </a:ext>
            </a:extLst>
          </p:cNvPr>
          <p:cNvSpPr>
            <a:spLocks noGrp="1"/>
          </p:cNvSpPr>
          <p:nvPr>
            <p:ph type="sldNum" sz="quarter" idx="12"/>
          </p:nvPr>
        </p:nvSpPr>
        <p:spPr/>
        <p:txBody>
          <a:bodyPr/>
          <a:lstStyle/>
          <a:p>
            <a:fld id="{B39BE069-85AA-4F7C-B0BB-2D5EC421C6BF}" type="slidenum">
              <a:rPr kumimoji="1" lang="ja-JP" altLang="en-US" smtClean="0"/>
              <a:t>9</a:t>
            </a:fld>
            <a:endParaRPr kumimoji="1" lang="ja-JP" altLang="en-US"/>
          </a:p>
        </p:txBody>
      </p:sp>
    </p:spTree>
    <p:extLst>
      <p:ext uri="{BB962C8B-B14F-4D97-AF65-F5344CB8AC3E}">
        <p14:creationId xmlns:p14="http://schemas.microsoft.com/office/powerpoint/2010/main" val="20723594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木版活字">
  <a:themeElements>
    <a:clrScheme name="紫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木版活字">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木版活字</Template>
  <TotalTime>2031</TotalTime>
  <Words>4357</Words>
  <Application>Microsoft Office PowerPoint</Application>
  <PresentationFormat>ワイド画面</PresentationFormat>
  <Paragraphs>291</Paragraphs>
  <Slides>28</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28</vt:i4>
      </vt:variant>
    </vt:vector>
  </HeadingPairs>
  <TitlesOfParts>
    <vt:vector size="37" baseType="lpstr">
      <vt:lpstr>ＭＳ 明朝</vt:lpstr>
      <vt:lpstr>メイリオ</vt:lpstr>
      <vt:lpstr>游ゴシック</vt:lpstr>
      <vt:lpstr>Arial</vt:lpstr>
      <vt:lpstr>Century</vt:lpstr>
      <vt:lpstr>Rockwell</vt:lpstr>
      <vt:lpstr>Rockwell Condensed</vt:lpstr>
      <vt:lpstr>Wingdings</vt:lpstr>
      <vt:lpstr>木版活字</vt:lpstr>
      <vt:lpstr>「支援」の意味論・政策論</vt:lpstr>
      <vt:lpstr>「支援」の意味論</vt:lpstr>
      <vt:lpstr>1. 「言説」の社会理論</vt:lpstr>
      <vt:lpstr>PowerPoint プレゼンテーション</vt:lpstr>
      <vt:lpstr>1.1.社会構築主義・社会構成主義　その２ 　 （social constructionism）</vt:lpstr>
      <vt:lpstr>1.2.パフォーマティヴィティ論（J.バトラー）</vt:lpstr>
      <vt:lpstr>PowerPoint プレゼンテーション</vt:lpstr>
      <vt:lpstr>1.3.言説制度論（discursive institutionalism）</vt:lpstr>
      <vt:lpstr>PowerPoint プレゼンテーション</vt:lpstr>
      <vt:lpstr>2.支援の意味論：支援を定義する要素</vt:lpstr>
      <vt:lpstr>2.1.現代の人権意識を反映した支援 　　　　　　　：いくつかのキーワード</vt:lpstr>
      <vt:lpstr>PowerPoint プレゼンテーション</vt:lpstr>
      <vt:lpstr>2.2.暴力性の反映する支援 　　　　　　　：いくつかのキーワード</vt:lpstr>
      <vt:lpstr>社会福祉士の行動規範（改正前）</vt:lpstr>
      <vt:lpstr>2.3.資本主義の文脈下での「支援」</vt:lpstr>
      <vt:lpstr>ケアマネジメントによる選択肢の増大</vt:lpstr>
      <vt:lpstr>ケアマネジメントへの批判</vt:lpstr>
      <vt:lpstr>政策論では 「支援」はどう位置付けられるか</vt:lpstr>
      <vt:lpstr>3.1.現在の制度下での「支援」の定義</vt:lpstr>
      <vt:lpstr>3.2.相談支援業務の主流化</vt:lpstr>
      <vt:lpstr>行政に配置される相談援助職</vt:lpstr>
      <vt:lpstr>①相談支援業務を主な構成内容とした 　政策が実現するようになった</vt:lpstr>
      <vt:lpstr>生活困窮者自立支援制度の体系</vt:lpstr>
      <vt:lpstr>②社会の変化により行政の在り方の 　大きな流れとして住民の生活保障が前面化</vt:lpstr>
      <vt:lpstr>②′「相談」の解釈変更</vt:lpstr>
      <vt:lpstr>②″  法解釈上も相談支援は義務化の方向へ？</vt:lpstr>
      <vt:lpstr>参考文献</vt:lpstr>
      <vt:lpstr>ご清聴ありがとうございました。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福祉政策の今後の方向性 ―相談支援業務の主流化、アクターの主体性と分権の進化、政策企画運営の多元化を中心に</dc:title>
  <dc:creator>shakaigaku sociology</dc:creator>
  <cp:lastModifiedBy>事務局</cp:lastModifiedBy>
  <cp:revision>77</cp:revision>
  <cp:lastPrinted>2025-06-19T07:29:27Z</cp:lastPrinted>
  <dcterms:created xsi:type="dcterms:W3CDTF">2024-02-16T06:38:45Z</dcterms:created>
  <dcterms:modified xsi:type="dcterms:W3CDTF">2025-06-30T05:31:28Z</dcterms:modified>
</cp:coreProperties>
</file>